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5" r:id="rId11"/>
    <p:sldId id="266" r:id="rId12"/>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69" d="100"/>
          <a:sy n="69" d="100"/>
        </p:scale>
        <p:origin x="677"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341165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7.jpeg"/></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1.png"/><Relationship Id="rId7"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txBody>
          <a:bodyPr/>
          <a:lstStyle/>
          <a:p>
            <a:endParaRPr lang="en-CA"/>
          </a:p>
        </p:txBody>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sp>
        <p:nvSpPr>
          <p:cNvPr id="5" name="Text 1"/>
          <p:cNvSpPr/>
          <p:nvPr/>
        </p:nvSpPr>
        <p:spPr>
          <a:xfrm>
            <a:off x="6350437" y="1332786"/>
            <a:ext cx="7415927" cy="2903934"/>
          </a:xfrm>
          <a:prstGeom prst="rect">
            <a:avLst/>
          </a:prstGeom>
          <a:noFill/>
          <a:ln/>
        </p:spPr>
        <p:txBody>
          <a:bodyPr wrap="square" rtlCol="0" anchor="t"/>
          <a:lstStyle/>
          <a:p>
            <a:pPr marL="0" indent="0">
              <a:lnSpc>
                <a:spcPts val="7621"/>
              </a:lnSpc>
              <a:buNone/>
            </a:pPr>
            <a:r>
              <a:rPr lang="en-US" sz="6097" dirty="0">
                <a:solidFill>
                  <a:srgbClr val="F5F0F0"/>
                </a:solidFill>
                <a:latin typeface="adonis-web" pitchFamily="34" charset="0"/>
                <a:ea typeface="adonis-web" pitchFamily="34" charset="-122"/>
                <a:cs typeface="adonis-web" pitchFamily="34" charset="-120"/>
              </a:rPr>
              <a:t>YouTube Data Analysis</a:t>
            </a:r>
            <a:endParaRPr lang="en-US" sz="6097" dirty="0"/>
          </a:p>
        </p:txBody>
      </p:sp>
      <p:sp>
        <p:nvSpPr>
          <p:cNvPr id="6" name="Text 2"/>
          <p:cNvSpPr/>
          <p:nvPr/>
        </p:nvSpPr>
        <p:spPr>
          <a:xfrm>
            <a:off x="6350437" y="4607004"/>
            <a:ext cx="7415927" cy="1580198"/>
          </a:xfrm>
          <a:prstGeom prst="rect">
            <a:avLst/>
          </a:prstGeom>
          <a:noFill/>
          <a:ln/>
        </p:spPr>
        <p:txBody>
          <a:bodyPr wrap="square" rtlCol="0" anchor="t"/>
          <a:lstStyle/>
          <a:p>
            <a:pPr marL="0" indent="0">
              <a:lnSpc>
                <a:spcPts val="3110"/>
              </a:lnSpc>
              <a:buNone/>
            </a:pPr>
            <a:r>
              <a:rPr lang="en-US" sz="1944" dirty="0">
                <a:solidFill>
                  <a:srgbClr val="E2E6E9"/>
                </a:solidFill>
                <a:latin typeface="adonis-web" pitchFamily="34" charset="0"/>
                <a:ea typeface="adonis-web" pitchFamily="34" charset="-122"/>
                <a:cs typeface="adonis-web" pitchFamily="34" charset="-120"/>
              </a:rPr>
              <a:t>This presentation explores the evolving world of Indian music on YouTube, analyzing its trends, popularity, and cultural impact. We delve into the data, revealing insights into the music that resonates with millions across India and beyond.</a:t>
            </a:r>
            <a:endParaRPr lang="en-US" sz="1944" dirty="0"/>
          </a:p>
        </p:txBody>
      </p:sp>
      <p:sp>
        <p:nvSpPr>
          <p:cNvPr id="9" name="Text 4"/>
          <p:cNvSpPr/>
          <p:nvPr/>
        </p:nvSpPr>
        <p:spPr>
          <a:xfrm>
            <a:off x="6868716" y="6464856"/>
            <a:ext cx="1842730" cy="431959"/>
          </a:xfrm>
          <a:prstGeom prst="rect">
            <a:avLst/>
          </a:prstGeom>
          <a:noFill/>
          <a:ln/>
        </p:spPr>
        <p:txBody>
          <a:bodyPr wrap="none" rtlCol="0" anchor="t"/>
          <a:lstStyle/>
          <a:p>
            <a:pPr marL="0" indent="0" algn="l">
              <a:lnSpc>
                <a:spcPts val="3402"/>
              </a:lnSpc>
              <a:buNone/>
            </a:pPr>
            <a:endParaRPr lang="en-US" sz="243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txBody>
          <a:bodyPr/>
          <a:lstStyle/>
          <a:p>
            <a:endParaRPr lang="en-CA"/>
          </a:p>
        </p:txBody>
      </p:sp>
      <p:sp>
        <p:nvSpPr>
          <p:cNvPr id="5" name="Text 1"/>
          <p:cNvSpPr/>
          <p:nvPr/>
        </p:nvSpPr>
        <p:spPr>
          <a:xfrm>
            <a:off x="864037" y="2635687"/>
            <a:ext cx="7415927" cy="1402794"/>
          </a:xfrm>
          <a:prstGeom prst="rect">
            <a:avLst/>
          </a:prstGeom>
          <a:noFill/>
          <a:ln/>
        </p:spPr>
        <p:txBody>
          <a:bodyPr wrap="square" rtlCol="0" anchor="t"/>
          <a:lstStyle/>
          <a:p>
            <a:pPr marL="0" indent="0">
              <a:lnSpc>
                <a:spcPts val="5523"/>
              </a:lnSpc>
              <a:buNone/>
            </a:pPr>
            <a:r>
              <a:rPr lang="en-US" sz="4418" dirty="0">
                <a:solidFill>
                  <a:srgbClr val="F5F0F0"/>
                </a:solidFill>
                <a:latin typeface="adonis-web" pitchFamily="34" charset="0"/>
                <a:ea typeface="adonis-web" pitchFamily="34" charset="-122"/>
                <a:cs typeface="adonis-web" pitchFamily="34" charset="-120"/>
              </a:rPr>
              <a:t>Visual Elements: Captivating Artwork and Music Videos</a:t>
            </a:r>
            <a:endParaRPr lang="en-US" sz="4418" dirty="0"/>
          </a:p>
        </p:txBody>
      </p:sp>
      <p:sp>
        <p:nvSpPr>
          <p:cNvPr id="6" name="Text 2"/>
          <p:cNvSpPr/>
          <p:nvPr/>
        </p:nvSpPr>
        <p:spPr>
          <a:xfrm>
            <a:off x="864037" y="4408765"/>
            <a:ext cx="7415927" cy="1185148"/>
          </a:xfrm>
          <a:prstGeom prst="rect">
            <a:avLst/>
          </a:prstGeom>
          <a:noFill/>
          <a:ln/>
        </p:spPr>
        <p:txBody>
          <a:bodyPr wrap="square" rtlCol="0" anchor="t"/>
          <a:lstStyle/>
          <a:p>
            <a:pPr marL="0" indent="0">
              <a:lnSpc>
                <a:spcPts val="3110"/>
              </a:lnSpc>
              <a:buNone/>
            </a:pPr>
            <a:r>
              <a:rPr lang="en-US" sz="1944" dirty="0">
                <a:solidFill>
                  <a:srgbClr val="E2E6E9"/>
                </a:solidFill>
                <a:latin typeface="adonis-web" pitchFamily="34" charset="0"/>
                <a:ea typeface="adonis-web" pitchFamily="34" charset="-122"/>
                <a:cs typeface="adonis-web" pitchFamily="34" charset="-120"/>
              </a:rPr>
              <a:t>Music videos play a crucial role in enhancing the visual experience of Indian music, captivating audiences with their creative storytelling, vibrant visuals, and captivating choreography.</a:t>
            </a:r>
            <a:endParaRPr lang="en-US" sz="1944" dirty="0"/>
          </a:p>
        </p:txBody>
      </p:sp>
      <p:pic>
        <p:nvPicPr>
          <p:cNvPr id="9" name="Picture 8" descr="A group of musical instruments on a rug&#10;&#10;Description automatically generated">
            <a:extLst>
              <a:ext uri="{FF2B5EF4-FFF2-40B4-BE49-F238E27FC236}">
                <a16:creationId xmlns:a16="http://schemas.microsoft.com/office/drawing/2014/main" id="{C2F11E51-A78E-7B2C-D26A-DFB0BE35CD89}"/>
              </a:ext>
            </a:extLst>
          </p:cNvPr>
          <p:cNvPicPr>
            <a:picLocks noChangeAspect="1"/>
          </p:cNvPicPr>
          <p:nvPr/>
        </p:nvPicPr>
        <p:blipFill>
          <a:blip r:embed="rId4"/>
          <a:stretch>
            <a:fillRect/>
          </a:stretch>
        </p:blipFill>
        <p:spPr>
          <a:xfrm>
            <a:off x="8046301" y="735980"/>
            <a:ext cx="6544737" cy="367278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4630400" cy="8229600"/>
          </a:xfrm>
          <a:prstGeom prst="rect">
            <a:avLst/>
          </a:prstGeom>
          <a:solidFill>
            <a:srgbClr val="3F55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14" y="576072"/>
            <a:ext cx="13485571" cy="707745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screenshot of a computer&#10;&#10;Description automatically generated">
            <a:extLst>
              <a:ext uri="{FF2B5EF4-FFF2-40B4-BE49-F238E27FC236}">
                <a16:creationId xmlns:a16="http://schemas.microsoft.com/office/drawing/2014/main" id="{E74742A0-F9CB-34BA-F4B5-28CFA21E065D}"/>
              </a:ext>
            </a:extLst>
          </p:cNvPr>
          <p:cNvPicPr>
            <a:picLocks noChangeAspect="1"/>
          </p:cNvPicPr>
          <p:nvPr/>
        </p:nvPicPr>
        <p:blipFill>
          <a:blip r:embed="rId2"/>
          <a:stretch>
            <a:fillRect/>
          </a:stretch>
        </p:blipFill>
        <p:spPr>
          <a:xfrm>
            <a:off x="572414" y="582708"/>
            <a:ext cx="13485571" cy="7077455"/>
          </a:xfrm>
          <a:prstGeom prst="rect">
            <a:avLst/>
          </a:prstGeom>
        </p:spPr>
      </p:pic>
    </p:spTree>
    <p:extLst>
      <p:ext uri="{BB962C8B-B14F-4D97-AF65-F5344CB8AC3E}">
        <p14:creationId xmlns:p14="http://schemas.microsoft.com/office/powerpoint/2010/main" val="7067141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txBody>
          <a:bodyPr/>
          <a:lstStyle/>
          <a:p>
            <a:endParaRPr lang="en-CA"/>
          </a:p>
        </p:txBody>
      </p:sp>
      <p:sp>
        <p:nvSpPr>
          <p:cNvPr id="5" name="Text 1"/>
          <p:cNvSpPr/>
          <p:nvPr/>
        </p:nvSpPr>
        <p:spPr>
          <a:xfrm>
            <a:off x="631388" y="1465540"/>
            <a:ext cx="7881223" cy="1025128"/>
          </a:xfrm>
          <a:prstGeom prst="rect">
            <a:avLst/>
          </a:prstGeom>
          <a:noFill/>
          <a:ln/>
        </p:spPr>
        <p:txBody>
          <a:bodyPr wrap="square" rtlCol="0" anchor="t"/>
          <a:lstStyle/>
          <a:p>
            <a:pPr marL="0" indent="0">
              <a:lnSpc>
                <a:spcPts val="4036"/>
              </a:lnSpc>
              <a:buNone/>
            </a:pPr>
            <a:r>
              <a:rPr lang="en-US" sz="3228" dirty="0">
                <a:solidFill>
                  <a:srgbClr val="F5F0F0"/>
                </a:solidFill>
                <a:latin typeface="adonis-web" pitchFamily="34" charset="0"/>
                <a:ea typeface="adonis-web" pitchFamily="34" charset="-122"/>
                <a:cs typeface="adonis-web" pitchFamily="34" charset="-120"/>
              </a:rPr>
              <a:t>Chart-Topping Hits: Most Popular Indian Songs on YouTube</a:t>
            </a:r>
            <a:endParaRPr lang="en-US" sz="3228" dirty="0"/>
          </a:p>
        </p:txBody>
      </p:sp>
      <p:sp>
        <p:nvSpPr>
          <p:cNvPr id="6" name="Shape 2"/>
          <p:cNvSpPr/>
          <p:nvPr/>
        </p:nvSpPr>
        <p:spPr>
          <a:xfrm>
            <a:off x="631388" y="2761178"/>
            <a:ext cx="7881223" cy="4002881"/>
          </a:xfrm>
          <a:prstGeom prst="roundRect">
            <a:avLst>
              <a:gd name="adj" fmla="val 2028"/>
            </a:avLst>
          </a:prstGeom>
          <a:noFill/>
          <a:ln w="7620">
            <a:solidFill>
              <a:srgbClr val="FFFFFF">
                <a:alpha val="24000"/>
              </a:srgbClr>
            </a:solidFill>
            <a:prstDash val="solid"/>
          </a:ln>
        </p:spPr>
        <p:txBody>
          <a:bodyPr/>
          <a:lstStyle/>
          <a:p>
            <a:endParaRPr lang="en-CA"/>
          </a:p>
        </p:txBody>
      </p:sp>
      <p:sp>
        <p:nvSpPr>
          <p:cNvPr id="7" name="Shape 3"/>
          <p:cNvSpPr/>
          <p:nvPr/>
        </p:nvSpPr>
        <p:spPr>
          <a:xfrm>
            <a:off x="639008" y="2768798"/>
            <a:ext cx="7865983" cy="520303"/>
          </a:xfrm>
          <a:prstGeom prst="rect">
            <a:avLst/>
          </a:prstGeom>
          <a:solidFill>
            <a:srgbClr val="FFFFFF">
              <a:alpha val="4000"/>
            </a:srgbClr>
          </a:solidFill>
          <a:ln/>
        </p:spPr>
        <p:txBody>
          <a:bodyPr/>
          <a:lstStyle/>
          <a:p>
            <a:endParaRPr lang="en-CA"/>
          </a:p>
        </p:txBody>
      </p:sp>
      <p:sp>
        <p:nvSpPr>
          <p:cNvPr id="8" name="Text 4"/>
          <p:cNvSpPr/>
          <p:nvPr/>
        </p:nvSpPr>
        <p:spPr>
          <a:xfrm>
            <a:off x="819626" y="2884646"/>
            <a:ext cx="1601867" cy="288608"/>
          </a:xfrm>
          <a:prstGeom prst="rect">
            <a:avLst/>
          </a:prstGeom>
          <a:noFill/>
          <a:ln/>
        </p:spPr>
        <p:txBody>
          <a:bodyPr wrap="none" rtlCol="0" anchor="t"/>
          <a:lstStyle/>
          <a:p>
            <a:pPr marL="0" indent="0">
              <a:lnSpc>
                <a:spcPts val="2273"/>
              </a:lnSpc>
              <a:buNone/>
            </a:pPr>
            <a:r>
              <a:rPr lang="en-US" sz="1421" dirty="0">
                <a:solidFill>
                  <a:srgbClr val="E2E6E9"/>
                </a:solidFill>
                <a:latin typeface="adonis-web" pitchFamily="34" charset="0"/>
                <a:ea typeface="adonis-web" pitchFamily="34" charset="-122"/>
                <a:cs typeface="adonis-web" pitchFamily="34" charset="-120"/>
              </a:rPr>
              <a:t>Rank</a:t>
            </a:r>
            <a:endParaRPr lang="en-US" sz="1421" dirty="0"/>
          </a:p>
        </p:txBody>
      </p:sp>
      <p:sp>
        <p:nvSpPr>
          <p:cNvPr id="9" name="Text 5"/>
          <p:cNvSpPr/>
          <p:nvPr/>
        </p:nvSpPr>
        <p:spPr>
          <a:xfrm>
            <a:off x="2789873" y="2884646"/>
            <a:ext cx="1598057" cy="288608"/>
          </a:xfrm>
          <a:prstGeom prst="rect">
            <a:avLst/>
          </a:prstGeom>
          <a:noFill/>
          <a:ln/>
        </p:spPr>
        <p:txBody>
          <a:bodyPr wrap="none" rtlCol="0" anchor="t"/>
          <a:lstStyle/>
          <a:p>
            <a:pPr marL="0" indent="0">
              <a:lnSpc>
                <a:spcPts val="2273"/>
              </a:lnSpc>
              <a:buNone/>
            </a:pPr>
            <a:r>
              <a:rPr lang="en-US" sz="1421" dirty="0">
                <a:solidFill>
                  <a:srgbClr val="E2E6E9"/>
                </a:solidFill>
                <a:latin typeface="adonis-web" pitchFamily="34" charset="0"/>
                <a:ea typeface="adonis-web" pitchFamily="34" charset="-122"/>
                <a:cs typeface="adonis-web" pitchFamily="34" charset="-120"/>
              </a:rPr>
              <a:t>Song Title</a:t>
            </a:r>
            <a:endParaRPr lang="en-US" sz="1421" dirty="0"/>
          </a:p>
        </p:txBody>
      </p:sp>
      <p:sp>
        <p:nvSpPr>
          <p:cNvPr id="10" name="Text 6"/>
          <p:cNvSpPr/>
          <p:nvPr/>
        </p:nvSpPr>
        <p:spPr>
          <a:xfrm>
            <a:off x="4756309" y="2884646"/>
            <a:ext cx="1598057" cy="288608"/>
          </a:xfrm>
          <a:prstGeom prst="rect">
            <a:avLst/>
          </a:prstGeom>
          <a:noFill/>
          <a:ln/>
        </p:spPr>
        <p:txBody>
          <a:bodyPr wrap="none" rtlCol="0" anchor="t"/>
          <a:lstStyle/>
          <a:p>
            <a:pPr marL="0" indent="0">
              <a:lnSpc>
                <a:spcPts val="2273"/>
              </a:lnSpc>
              <a:buNone/>
            </a:pPr>
            <a:r>
              <a:rPr lang="en-US" sz="1421" dirty="0">
                <a:solidFill>
                  <a:srgbClr val="E2E6E9"/>
                </a:solidFill>
                <a:latin typeface="adonis-web" pitchFamily="34" charset="0"/>
                <a:ea typeface="adonis-web" pitchFamily="34" charset="-122"/>
                <a:cs typeface="adonis-web" pitchFamily="34" charset="-120"/>
              </a:rPr>
              <a:t>Artist</a:t>
            </a:r>
            <a:endParaRPr lang="en-US" sz="1421" dirty="0"/>
          </a:p>
        </p:txBody>
      </p:sp>
      <p:sp>
        <p:nvSpPr>
          <p:cNvPr id="11" name="Text 7"/>
          <p:cNvSpPr/>
          <p:nvPr/>
        </p:nvSpPr>
        <p:spPr>
          <a:xfrm>
            <a:off x="6722745" y="2884646"/>
            <a:ext cx="1601867" cy="288608"/>
          </a:xfrm>
          <a:prstGeom prst="rect">
            <a:avLst/>
          </a:prstGeom>
          <a:noFill/>
          <a:ln/>
        </p:spPr>
        <p:txBody>
          <a:bodyPr wrap="none" rtlCol="0" anchor="t"/>
          <a:lstStyle/>
          <a:p>
            <a:pPr marL="0" indent="0">
              <a:lnSpc>
                <a:spcPts val="2273"/>
              </a:lnSpc>
              <a:buNone/>
            </a:pPr>
            <a:r>
              <a:rPr lang="en-US" sz="1421" dirty="0">
                <a:solidFill>
                  <a:srgbClr val="E2E6E9"/>
                </a:solidFill>
                <a:latin typeface="adonis-web" pitchFamily="34" charset="0"/>
                <a:ea typeface="adonis-web" pitchFamily="34" charset="-122"/>
                <a:cs typeface="adonis-web" pitchFamily="34" charset="-120"/>
              </a:rPr>
              <a:t>Views (Millions)</a:t>
            </a:r>
            <a:endParaRPr lang="en-US" sz="1421" dirty="0"/>
          </a:p>
        </p:txBody>
      </p:sp>
      <p:sp>
        <p:nvSpPr>
          <p:cNvPr id="12" name="Shape 8"/>
          <p:cNvSpPr/>
          <p:nvPr/>
        </p:nvSpPr>
        <p:spPr>
          <a:xfrm>
            <a:off x="639008" y="3289102"/>
            <a:ext cx="7865983" cy="520303"/>
          </a:xfrm>
          <a:prstGeom prst="rect">
            <a:avLst/>
          </a:prstGeom>
          <a:solidFill>
            <a:srgbClr val="000000">
              <a:alpha val="4000"/>
            </a:srgbClr>
          </a:solidFill>
          <a:ln/>
        </p:spPr>
        <p:txBody>
          <a:bodyPr/>
          <a:lstStyle/>
          <a:p>
            <a:endParaRPr lang="en-CA"/>
          </a:p>
        </p:txBody>
      </p:sp>
      <p:sp>
        <p:nvSpPr>
          <p:cNvPr id="13" name="Text 9"/>
          <p:cNvSpPr/>
          <p:nvPr/>
        </p:nvSpPr>
        <p:spPr>
          <a:xfrm>
            <a:off x="819626" y="3404949"/>
            <a:ext cx="1601867" cy="288608"/>
          </a:xfrm>
          <a:prstGeom prst="rect">
            <a:avLst/>
          </a:prstGeom>
          <a:noFill/>
          <a:ln/>
        </p:spPr>
        <p:txBody>
          <a:bodyPr wrap="none" rtlCol="0" anchor="t"/>
          <a:lstStyle/>
          <a:p>
            <a:pPr marL="0" indent="0">
              <a:lnSpc>
                <a:spcPts val="2273"/>
              </a:lnSpc>
              <a:buNone/>
            </a:pPr>
            <a:r>
              <a:rPr lang="en-US" sz="1421" dirty="0">
                <a:solidFill>
                  <a:srgbClr val="E2E6E9"/>
                </a:solidFill>
                <a:latin typeface="adonis-web" pitchFamily="34" charset="0"/>
                <a:ea typeface="adonis-web" pitchFamily="34" charset="-122"/>
                <a:cs typeface="adonis-web" pitchFamily="34" charset="-120"/>
              </a:rPr>
              <a:t>1</a:t>
            </a:r>
            <a:endParaRPr lang="en-US" sz="1421" dirty="0"/>
          </a:p>
        </p:txBody>
      </p:sp>
      <p:sp>
        <p:nvSpPr>
          <p:cNvPr id="14" name="Text 10"/>
          <p:cNvSpPr/>
          <p:nvPr/>
        </p:nvSpPr>
        <p:spPr>
          <a:xfrm>
            <a:off x="2789873" y="3404949"/>
            <a:ext cx="1598057" cy="288608"/>
          </a:xfrm>
          <a:prstGeom prst="rect">
            <a:avLst/>
          </a:prstGeom>
          <a:noFill/>
          <a:ln/>
        </p:spPr>
        <p:txBody>
          <a:bodyPr wrap="none" rtlCol="0" anchor="t"/>
          <a:lstStyle/>
          <a:p>
            <a:pPr marL="0" indent="0">
              <a:lnSpc>
                <a:spcPts val="2273"/>
              </a:lnSpc>
              <a:buNone/>
            </a:pPr>
            <a:r>
              <a:rPr lang="en-US" sz="1421" dirty="0">
                <a:solidFill>
                  <a:srgbClr val="E2E6E9"/>
                </a:solidFill>
                <a:latin typeface="adonis-web" pitchFamily="34" charset="0"/>
                <a:ea typeface="adonis-web" pitchFamily="34" charset="-122"/>
                <a:cs typeface="adonis-web" pitchFamily="34" charset="-120"/>
              </a:rPr>
              <a:t>Kesariya</a:t>
            </a:r>
            <a:endParaRPr lang="en-US" sz="1421" dirty="0"/>
          </a:p>
        </p:txBody>
      </p:sp>
      <p:sp>
        <p:nvSpPr>
          <p:cNvPr id="15" name="Text 11"/>
          <p:cNvSpPr/>
          <p:nvPr/>
        </p:nvSpPr>
        <p:spPr>
          <a:xfrm>
            <a:off x="4756309" y="3404949"/>
            <a:ext cx="1598057" cy="288608"/>
          </a:xfrm>
          <a:prstGeom prst="rect">
            <a:avLst/>
          </a:prstGeom>
          <a:noFill/>
          <a:ln/>
        </p:spPr>
        <p:txBody>
          <a:bodyPr wrap="none" rtlCol="0" anchor="t"/>
          <a:lstStyle/>
          <a:p>
            <a:pPr marL="0" indent="0">
              <a:lnSpc>
                <a:spcPts val="2273"/>
              </a:lnSpc>
              <a:buNone/>
            </a:pPr>
            <a:r>
              <a:rPr lang="en-US" sz="1421" dirty="0">
                <a:solidFill>
                  <a:srgbClr val="E2E6E9"/>
                </a:solidFill>
                <a:latin typeface="adonis-web" pitchFamily="34" charset="0"/>
                <a:ea typeface="adonis-web" pitchFamily="34" charset="-122"/>
                <a:cs typeface="adonis-web" pitchFamily="34" charset="-120"/>
              </a:rPr>
              <a:t>Arijit Singh</a:t>
            </a:r>
            <a:endParaRPr lang="en-US" sz="1421" dirty="0"/>
          </a:p>
        </p:txBody>
      </p:sp>
      <p:sp>
        <p:nvSpPr>
          <p:cNvPr id="16" name="Text 12"/>
          <p:cNvSpPr/>
          <p:nvPr/>
        </p:nvSpPr>
        <p:spPr>
          <a:xfrm>
            <a:off x="6722745" y="3404949"/>
            <a:ext cx="1601867" cy="288608"/>
          </a:xfrm>
          <a:prstGeom prst="rect">
            <a:avLst/>
          </a:prstGeom>
          <a:noFill/>
          <a:ln/>
        </p:spPr>
        <p:txBody>
          <a:bodyPr wrap="none" rtlCol="0" anchor="t"/>
          <a:lstStyle/>
          <a:p>
            <a:pPr marL="0" indent="0">
              <a:lnSpc>
                <a:spcPts val="2273"/>
              </a:lnSpc>
              <a:buNone/>
            </a:pPr>
            <a:r>
              <a:rPr lang="en-US" sz="1421" dirty="0">
                <a:solidFill>
                  <a:srgbClr val="E2E6E9"/>
                </a:solidFill>
                <a:latin typeface="adonis-web" pitchFamily="34" charset="0"/>
                <a:ea typeface="adonis-web" pitchFamily="34" charset="-122"/>
                <a:cs typeface="adonis-web" pitchFamily="34" charset="-120"/>
              </a:rPr>
              <a:t>1000+</a:t>
            </a:r>
            <a:endParaRPr lang="en-US" sz="1421" dirty="0"/>
          </a:p>
        </p:txBody>
      </p:sp>
      <p:sp>
        <p:nvSpPr>
          <p:cNvPr id="17" name="Shape 13"/>
          <p:cNvSpPr/>
          <p:nvPr/>
        </p:nvSpPr>
        <p:spPr>
          <a:xfrm>
            <a:off x="639008" y="3809405"/>
            <a:ext cx="7865983" cy="808911"/>
          </a:xfrm>
          <a:prstGeom prst="rect">
            <a:avLst/>
          </a:prstGeom>
          <a:solidFill>
            <a:srgbClr val="FFFFFF">
              <a:alpha val="4000"/>
            </a:srgbClr>
          </a:solidFill>
          <a:ln/>
        </p:spPr>
        <p:txBody>
          <a:bodyPr/>
          <a:lstStyle/>
          <a:p>
            <a:endParaRPr lang="en-CA"/>
          </a:p>
        </p:txBody>
      </p:sp>
      <p:sp>
        <p:nvSpPr>
          <p:cNvPr id="18" name="Text 14"/>
          <p:cNvSpPr/>
          <p:nvPr/>
        </p:nvSpPr>
        <p:spPr>
          <a:xfrm>
            <a:off x="819626" y="3925253"/>
            <a:ext cx="1601867" cy="288608"/>
          </a:xfrm>
          <a:prstGeom prst="rect">
            <a:avLst/>
          </a:prstGeom>
          <a:noFill/>
          <a:ln/>
        </p:spPr>
        <p:txBody>
          <a:bodyPr wrap="none" rtlCol="0" anchor="t"/>
          <a:lstStyle/>
          <a:p>
            <a:pPr marL="0" indent="0">
              <a:lnSpc>
                <a:spcPts val="2273"/>
              </a:lnSpc>
              <a:buNone/>
            </a:pPr>
            <a:r>
              <a:rPr lang="en-US" sz="1421" dirty="0">
                <a:solidFill>
                  <a:srgbClr val="E2E6E9"/>
                </a:solidFill>
                <a:latin typeface="adonis-web" pitchFamily="34" charset="0"/>
                <a:ea typeface="adonis-web" pitchFamily="34" charset="-122"/>
                <a:cs typeface="adonis-web" pitchFamily="34" charset="-120"/>
              </a:rPr>
              <a:t>2</a:t>
            </a:r>
            <a:endParaRPr lang="en-US" sz="1421" dirty="0"/>
          </a:p>
        </p:txBody>
      </p:sp>
      <p:sp>
        <p:nvSpPr>
          <p:cNvPr id="19" name="Text 15"/>
          <p:cNvSpPr/>
          <p:nvPr/>
        </p:nvSpPr>
        <p:spPr>
          <a:xfrm>
            <a:off x="2789873" y="3925253"/>
            <a:ext cx="1598057" cy="288608"/>
          </a:xfrm>
          <a:prstGeom prst="rect">
            <a:avLst/>
          </a:prstGeom>
          <a:noFill/>
          <a:ln/>
        </p:spPr>
        <p:txBody>
          <a:bodyPr wrap="none" rtlCol="0" anchor="t"/>
          <a:lstStyle/>
          <a:p>
            <a:pPr marL="0" indent="0">
              <a:lnSpc>
                <a:spcPts val="2273"/>
              </a:lnSpc>
              <a:buNone/>
            </a:pPr>
            <a:r>
              <a:rPr lang="en-US" sz="1421" dirty="0">
                <a:solidFill>
                  <a:srgbClr val="E2E6E9"/>
                </a:solidFill>
                <a:latin typeface="adonis-web" pitchFamily="34" charset="0"/>
                <a:ea typeface="adonis-web" pitchFamily="34" charset="-122"/>
                <a:cs typeface="adonis-web" pitchFamily="34" charset="-120"/>
              </a:rPr>
              <a:t>Nacho Nacho</a:t>
            </a:r>
            <a:endParaRPr lang="en-US" sz="1421" dirty="0"/>
          </a:p>
        </p:txBody>
      </p:sp>
      <p:sp>
        <p:nvSpPr>
          <p:cNvPr id="20" name="Text 16"/>
          <p:cNvSpPr/>
          <p:nvPr/>
        </p:nvSpPr>
        <p:spPr>
          <a:xfrm>
            <a:off x="4756309" y="3925253"/>
            <a:ext cx="1598057" cy="577215"/>
          </a:xfrm>
          <a:prstGeom prst="rect">
            <a:avLst/>
          </a:prstGeom>
          <a:noFill/>
          <a:ln/>
        </p:spPr>
        <p:txBody>
          <a:bodyPr wrap="square" rtlCol="0" anchor="t"/>
          <a:lstStyle/>
          <a:p>
            <a:pPr marL="0" indent="0">
              <a:lnSpc>
                <a:spcPts val="2273"/>
              </a:lnSpc>
              <a:buNone/>
            </a:pPr>
            <a:r>
              <a:rPr lang="en-US" sz="1421" dirty="0">
                <a:solidFill>
                  <a:srgbClr val="E2E6E9"/>
                </a:solidFill>
                <a:latin typeface="adonis-web" pitchFamily="34" charset="0"/>
                <a:ea typeface="adonis-web" pitchFamily="34" charset="-122"/>
                <a:cs typeface="adonis-web" pitchFamily="34" charset="-120"/>
              </a:rPr>
              <a:t>Arijit Singh, Jonita Gandhi</a:t>
            </a:r>
            <a:endParaRPr lang="en-US" sz="1421" dirty="0"/>
          </a:p>
        </p:txBody>
      </p:sp>
      <p:sp>
        <p:nvSpPr>
          <p:cNvPr id="21" name="Text 17"/>
          <p:cNvSpPr/>
          <p:nvPr/>
        </p:nvSpPr>
        <p:spPr>
          <a:xfrm>
            <a:off x="6722745" y="3925253"/>
            <a:ext cx="1601867" cy="288608"/>
          </a:xfrm>
          <a:prstGeom prst="rect">
            <a:avLst/>
          </a:prstGeom>
          <a:noFill/>
          <a:ln/>
        </p:spPr>
        <p:txBody>
          <a:bodyPr wrap="none" rtlCol="0" anchor="t"/>
          <a:lstStyle/>
          <a:p>
            <a:pPr marL="0" indent="0">
              <a:lnSpc>
                <a:spcPts val="2273"/>
              </a:lnSpc>
              <a:buNone/>
            </a:pPr>
            <a:r>
              <a:rPr lang="en-US" sz="1421" dirty="0">
                <a:solidFill>
                  <a:srgbClr val="E2E6E9"/>
                </a:solidFill>
                <a:latin typeface="adonis-web" pitchFamily="34" charset="0"/>
                <a:ea typeface="adonis-web" pitchFamily="34" charset="-122"/>
                <a:cs typeface="adonis-web" pitchFamily="34" charset="-120"/>
              </a:rPr>
              <a:t>500+</a:t>
            </a:r>
            <a:endParaRPr lang="en-US" sz="1421" dirty="0"/>
          </a:p>
        </p:txBody>
      </p:sp>
      <p:sp>
        <p:nvSpPr>
          <p:cNvPr id="22" name="Shape 18"/>
          <p:cNvSpPr/>
          <p:nvPr/>
        </p:nvSpPr>
        <p:spPr>
          <a:xfrm>
            <a:off x="639008" y="4618315"/>
            <a:ext cx="7865983" cy="520303"/>
          </a:xfrm>
          <a:prstGeom prst="rect">
            <a:avLst/>
          </a:prstGeom>
          <a:solidFill>
            <a:srgbClr val="000000">
              <a:alpha val="4000"/>
            </a:srgbClr>
          </a:solidFill>
          <a:ln/>
        </p:spPr>
        <p:txBody>
          <a:bodyPr/>
          <a:lstStyle/>
          <a:p>
            <a:endParaRPr lang="en-CA"/>
          </a:p>
        </p:txBody>
      </p:sp>
      <p:sp>
        <p:nvSpPr>
          <p:cNvPr id="23" name="Text 19"/>
          <p:cNvSpPr/>
          <p:nvPr/>
        </p:nvSpPr>
        <p:spPr>
          <a:xfrm>
            <a:off x="819626" y="4734163"/>
            <a:ext cx="1601867" cy="288608"/>
          </a:xfrm>
          <a:prstGeom prst="rect">
            <a:avLst/>
          </a:prstGeom>
          <a:noFill/>
          <a:ln/>
        </p:spPr>
        <p:txBody>
          <a:bodyPr wrap="none" rtlCol="0" anchor="t"/>
          <a:lstStyle/>
          <a:p>
            <a:pPr marL="0" indent="0">
              <a:lnSpc>
                <a:spcPts val="2273"/>
              </a:lnSpc>
              <a:buNone/>
            </a:pPr>
            <a:r>
              <a:rPr lang="en-US" sz="1421" dirty="0">
                <a:solidFill>
                  <a:srgbClr val="E2E6E9"/>
                </a:solidFill>
                <a:latin typeface="adonis-web" pitchFamily="34" charset="0"/>
                <a:ea typeface="adonis-web" pitchFamily="34" charset="-122"/>
                <a:cs typeface="adonis-web" pitchFamily="34" charset="-120"/>
              </a:rPr>
              <a:t>3</a:t>
            </a:r>
            <a:endParaRPr lang="en-US" sz="1421" dirty="0"/>
          </a:p>
        </p:txBody>
      </p:sp>
      <p:sp>
        <p:nvSpPr>
          <p:cNvPr id="24" name="Text 20"/>
          <p:cNvSpPr/>
          <p:nvPr/>
        </p:nvSpPr>
        <p:spPr>
          <a:xfrm>
            <a:off x="2789873" y="4734163"/>
            <a:ext cx="1598057" cy="288608"/>
          </a:xfrm>
          <a:prstGeom prst="rect">
            <a:avLst/>
          </a:prstGeom>
          <a:noFill/>
          <a:ln/>
        </p:spPr>
        <p:txBody>
          <a:bodyPr wrap="none" rtlCol="0" anchor="t"/>
          <a:lstStyle/>
          <a:p>
            <a:pPr marL="0" indent="0">
              <a:lnSpc>
                <a:spcPts val="2273"/>
              </a:lnSpc>
              <a:buNone/>
            </a:pPr>
            <a:r>
              <a:rPr lang="en-US" sz="1421" dirty="0">
                <a:solidFill>
                  <a:srgbClr val="E2E6E9"/>
                </a:solidFill>
                <a:latin typeface="adonis-web" pitchFamily="34" charset="0"/>
                <a:ea typeface="adonis-web" pitchFamily="34" charset="-122"/>
                <a:cs typeface="adonis-web" pitchFamily="34" charset="-120"/>
              </a:rPr>
              <a:t>Bijli Bijli</a:t>
            </a:r>
            <a:endParaRPr lang="en-US" sz="1421" dirty="0"/>
          </a:p>
        </p:txBody>
      </p:sp>
      <p:sp>
        <p:nvSpPr>
          <p:cNvPr id="25" name="Text 21"/>
          <p:cNvSpPr/>
          <p:nvPr/>
        </p:nvSpPr>
        <p:spPr>
          <a:xfrm>
            <a:off x="4756309" y="4734163"/>
            <a:ext cx="1598057" cy="288608"/>
          </a:xfrm>
          <a:prstGeom prst="rect">
            <a:avLst/>
          </a:prstGeom>
          <a:noFill/>
          <a:ln/>
        </p:spPr>
        <p:txBody>
          <a:bodyPr wrap="none" rtlCol="0" anchor="t"/>
          <a:lstStyle/>
          <a:p>
            <a:pPr marL="0" indent="0">
              <a:lnSpc>
                <a:spcPts val="2273"/>
              </a:lnSpc>
              <a:buNone/>
            </a:pPr>
            <a:r>
              <a:rPr lang="en-US" sz="1421" dirty="0">
                <a:solidFill>
                  <a:srgbClr val="E2E6E9"/>
                </a:solidFill>
                <a:latin typeface="adonis-web" pitchFamily="34" charset="0"/>
                <a:ea typeface="adonis-web" pitchFamily="34" charset="-122"/>
                <a:cs typeface="adonis-web" pitchFamily="34" charset="-120"/>
              </a:rPr>
              <a:t>Harrdy Sandhu</a:t>
            </a:r>
            <a:endParaRPr lang="en-US" sz="1421" dirty="0"/>
          </a:p>
        </p:txBody>
      </p:sp>
      <p:sp>
        <p:nvSpPr>
          <p:cNvPr id="26" name="Text 22"/>
          <p:cNvSpPr/>
          <p:nvPr/>
        </p:nvSpPr>
        <p:spPr>
          <a:xfrm>
            <a:off x="6722745" y="4734163"/>
            <a:ext cx="1601867" cy="288608"/>
          </a:xfrm>
          <a:prstGeom prst="rect">
            <a:avLst/>
          </a:prstGeom>
          <a:noFill/>
          <a:ln/>
        </p:spPr>
        <p:txBody>
          <a:bodyPr wrap="none" rtlCol="0" anchor="t"/>
          <a:lstStyle/>
          <a:p>
            <a:pPr marL="0" indent="0">
              <a:lnSpc>
                <a:spcPts val="2273"/>
              </a:lnSpc>
              <a:buNone/>
            </a:pPr>
            <a:r>
              <a:rPr lang="en-US" sz="1421" dirty="0">
                <a:solidFill>
                  <a:srgbClr val="E2E6E9"/>
                </a:solidFill>
                <a:latin typeface="adonis-web" pitchFamily="34" charset="0"/>
                <a:ea typeface="adonis-web" pitchFamily="34" charset="-122"/>
                <a:cs typeface="adonis-web" pitchFamily="34" charset="-120"/>
              </a:rPr>
              <a:t>400+</a:t>
            </a:r>
            <a:endParaRPr lang="en-US" sz="1421" dirty="0"/>
          </a:p>
        </p:txBody>
      </p:sp>
      <p:sp>
        <p:nvSpPr>
          <p:cNvPr id="27" name="Shape 23"/>
          <p:cNvSpPr/>
          <p:nvPr/>
        </p:nvSpPr>
        <p:spPr>
          <a:xfrm>
            <a:off x="639008" y="5138618"/>
            <a:ext cx="7865983" cy="808911"/>
          </a:xfrm>
          <a:prstGeom prst="rect">
            <a:avLst/>
          </a:prstGeom>
          <a:solidFill>
            <a:srgbClr val="FFFFFF">
              <a:alpha val="4000"/>
            </a:srgbClr>
          </a:solidFill>
          <a:ln/>
        </p:spPr>
        <p:txBody>
          <a:bodyPr/>
          <a:lstStyle/>
          <a:p>
            <a:endParaRPr lang="en-CA"/>
          </a:p>
        </p:txBody>
      </p:sp>
      <p:sp>
        <p:nvSpPr>
          <p:cNvPr id="28" name="Text 24"/>
          <p:cNvSpPr/>
          <p:nvPr/>
        </p:nvSpPr>
        <p:spPr>
          <a:xfrm>
            <a:off x="819626" y="5254466"/>
            <a:ext cx="1601867" cy="288608"/>
          </a:xfrm>
          <a:prstGeom prst="rect">
            <a:avLst/>
          </a:prstGeom>
          <a:noFill/>
          <a:ln/>
        </p:spPr>
        <p:txBody>
          <a:bodyPr wrap="none" rtlCol="0" anchor="t"/>
          <a:lstStyle/>
          <a:p>
            <a:pPr marL="0" indent="0">
              <a:lnSpc>
                <a:spcPts val="2273"/>
              </a:lnSpc>
              <a:buNone/>
            </a:pPr>
            <a:r>
              <a:rPr lang="en-US" sz="1421" dirty="0">
                <a:solidFill>
                  <a:srgbClr val="E2E6E9"/>
                </a:solidFill>
                <a:latin typeface="adonis-web" pitchFamily="34" charset="0"/>
                <a:ea typeface="adonis-web" pitchFamily="34" charset="-122"/>
                <a:cs typeface="adonis-web" pitchFamily="34" charset="-120"/>
              </a:rPr>
              <a:t>4</a:t>
            </a:r>
            <a:endParaRPr lang="en-US" sz="1421" dirty="0"/>
          </a:p>
        </p:txBody>
      </p:sp>
      <p:sp>
        <p:nvSpPr>
          <p:cNvPr id="29" name="Text 25"/>
          <p:cNvSpPr/>
          <p:nvPr/>
        </p:nvSpPr>
        <p:spPr>
          <a:xfrm>
            <a:off x="2789873" y="5254466"/>
            <a:ext cx="1598057" cy="288608"/>
          </a:xfrm>
          <a:prstGeom prst="rect">
            <a:avLst/>
          </a:prstGeom>
          <a:noFill/>
          <a:ln/>
        </p:spPr>
        <p:txBody>
          <a:bodyPr wrap="none" rtlCol="0" anchor="t"/>
          <a:lstStyle/>
          <a:p>
            <a:pPr marL="0" indent="0">
              <a:lnSpc>
                <a:spcPts val="2273"/>
              </a:lnSpc>
              <a:buNone/>
            </a:pPr>
            <a:r>
              <a:rPr lang="en-US" sz="1421" dirty="0">
                <a:solidFill>
                  <a:srgbClr val="E2E6E9"/>
                </a:solidFill>
                <a:latin typeface="adonis-web" pitchFamily="34" charset="0"/>
                <a:ea typeface="adonis-web" pitchFamily="34" charset="-122"/>
                <a:cs typeface="adonis-web" pitchFamily="34" charset="-120"/>
              </a:rPr>
              <a:t>Lehren</a:t>
            </a:r>
            <a:endParaRPr lang="en-US" sz="1421" dirty="0"/>
          </a:p>
        </p:txBody>
      </p:sp>
      <p:sp>
        <p:nvSpPr>
          <p:cNvPr id="30" name="Text 26"/>
          <p:cNvSpPr/>
          <p:nvPr/>
        </p:nvSpPr>
        <p:spPr>
          <a:xfrm>
            <a:off x="4756309" y="5254466"/>
            <a:ext cx="1598057" cy="577215"/>
          </a:xfrm>
          <a:prstGeom prst="rect">
            <a:avLst/>
          </a:prstGeom>
          <a:noFill/>
          <a:ln/>
        </p:spPr>
        <p:txBody>
          <a:bodyPr wrap="square" rtlCol="0" anchor="t"/>
          <a:lstStyle/>
          <a:p>
            <a:pPr marL="0" indent="0">
              <a:lnSpc>
                <a:spcPts val="2273"/>
              </a:lnSpc>
              <a:buNone/>
            </a:pPr>
            <a:r>
              <a:rPr lang="en-US" sz="1421" dirty="0">
                <a:solidFill>
                  <a:srgbClr val="E2E6E9"/>
                </a:solidFill>
                <a:latin typeface="adonis-web" pitchFamily="34" charset="0"/>
                <a:ea typeface="adonis-web" pitchFamily="34" charset="-122"/>
                <a:cs typeface="adonis-web" pitchFamily="34" charset="-120"/>
              </a:rPr>
              <a:t>Arijit Singh, Shreya Ghoshal</a:t>
            </a:r>
            <a:endParaRPr lang="en-US" sz="1421" dirty="0"/>
          </a:p>
        </p:txBody>
      </p:sp>
      <p:sp>
        <p:nvSpPr>
          <p:cNvPr id="31" name="Text 27"/>
          <p:cNvSpPr/>
          <p:nvPr/>
        </p:nvSpPr>
        <p:spPr>
          <a:xfrm>
            <a:off x="6722745" y="5254466"/>
            <a:ext cx="1601867" cy="288608"/>
          </a:xfrm>
          <a:prstGeom prst="rect">
            <a:avLst/>
          </a:prstGeom>
          <a:noFill/>
          <a:ln/>
        </p:spPr>
        <p:txBody>
          <a:bodyPr wrap="none" rtlCol="0" anchor="t"/>
          <a:lstStyle/>
          <a:p>
            <a:pPr marL="0" indent="0">
              <a:lnSpc>
                <a:spcPts val="2273"/>
              </a:lnSpc>
              <a:buNone/>
            </a:pPr>
            <a:r>
              <a:rPr lang="en-US" sz="1421" dirty="0">
                <a:solidFill>
                  <a:srgbClr val="E2E6E9"/>
                </a:solidFill>
                <a:latin typeface="adonis-web" pitchFamily="34" charset="0"/>
                <a:ea typeface="adonis-web" pitchFamily="34" charset="-122"/>
                <a:cs typeface="adonis-web" pitchFamily="34" charset="-120"/>
              </a:rPr>
              <a:t>300+</a:t>
            </a:r>
            <a:endParaRPr lang="en-US" sz="1421" dirty="0"/>
          </a:p>
        </p:txBody>
      </p:sp>
      <p:sp>
        <p:nvSpPr>
          <p:cNvPr id="32" name="Shape 28"/>
          <p:cNvSpPr/>
          <p:nvPr/>
        </p:nvSpPr>
        <p:spPr>
          <a:xfrm>
            <a:off x="639008" y="5947529"/>
            <a:ext cx="7865983" cy="808911"/>
          </a:xfrm>
          <a:prstGeom prst="rect">
            <a:avLst/>
          </a:prstGeom>
          <a:solidFill>
            <a:srgbClr val="000000">
              <a:alpha val="4000"/>
            </a:srgbClr>
          </a:solidFill>
          <a:ln/>
        </p:spPr>
        <p:txBody>
          <a:bodyPr/>
          <a:lstStyle/>
          <a:p>
            <a:endParaRPr lang="en-CA"/>
          </a:p>
        </p:txBody>
      </p:sp>
      <p:sp>
        <p:nvSpPr>
          <p:cNvPr id="33" name="Text 29"/>
          <p:cNvSpPr/>
          <p:nvPr/>
        </p:nvSpPr>
        <p:spPr>
          <a:xfrm>
            <a:off x="819626" y="6063377"/>
            <a:ext cx="1601867" cy="288608"/>
          </a:xfrm>
          <a:prstGeom prst="rect">
            <a:avLst/>
          </a:prstGeom>
          <a:noFill/>
          <a:ln/>
        </p:spPr>
        <p:txBody>
          <a:bodyPr wrap="none" rtlCol="0" anchor="t"/>
          <a:lstStyle/>
          <a:p>
            <a:pPr marL="0" indent="0">
              <a:lnSpc>
                <a:spcPts val="2273"/>
              </a:lnSpc>
              <a:buNone/>
            </a:pPr>
            <a:r>
              <a:rPr lang="en-US" sz="1421" dirty="0">
                <a:solidFill>
                  <a:srgbClr val="E2E6E9"/>
                </a:solidFill>
                <a:latin typeface="adonis-web" pitchFamily="34" charset="0"/>
                <a:ea typeface="adonis-web" pitchFamily="34" charset="-122"/>
                <a:cs typeface="adonis-web" pitchFamily="34" charset="-120"/>
              </a:rPr>
              <a:t>5</a:t>
            </a:r>
            <a:endParaRPr lang="en-US" sz="1421" dirty="0"/>
          </a:p>
        </p:txBody>
      </p:sp>
      <p:sp>
        <p:nvSpPr>
          <p:cNvPr id="34" name="Text 30"/>
          <p:cNvSpPr/>
          <p:nvPr/>
        </p:nvSpPr>
        <p:spPr>
          <a:xfrm>
            <a:off x="2789873" y="6063377"/>
            <a:ext cx="1598057" cy="288608"/>
          </a:xfrm>
          <a:prstGeom prst="rect">
            <a:avLst/>
          </a:prstGeom>
          <a:noFill/>
          <a:ln/>
        </p:spPr>
        <p:txBody>
          <a:bodyPr wrap="none" rtlCol="0" anchor="t"/>
          <a:lstStyle/>
          <a:p>
            <a:pPr marL="0" indent="0">
              <a:lnSpc>
                <a:spcPts val="2273"/>
              </a:lnSpc>
              <a:buNone/>
            </a:pPr>
            <a:r>
              <a:rPr lang="en-US" sz="1421" dirty="0">
                <a:solidFill>
                  <a:srgbClr val="E2E6E9"/>
                </a:solidFill>
                <a:latin typeface="adonis-web" pitchFamily="34" charset="0"/>
                <a:ea typeface="adonis-web" pitchFamily="34" charset="-122"/>
                <a:cs typeface="adonis-web" pitchFamily="34" charset="-120"/>
              </a:rPr>
              <a:t>Raataan Lambiyan</a:t>
            </a:r>
            <a:endParaRPr lang="en-US" sz="1421" dirty="0"/>
          </a:p>
        </p:txBody>
      </p:sp>
      <p:sp>
        <p:nvSpPr>
          <p:cNvPr id="35" name="Text 31"/>
          <p:cNvSpPr/>
          <p:nvPr/>
        </p:nvSpPr>
        <p:spPr>
          <a:xfrm>
            <a:off x="4756309" y="6063377"/>
            <a:ext cx="1598057" cy="577215"/>
          </a:xfrm>
          <a:prstGeom prst="rect">
            <a:avLst/>
          </a:prstGeom>
          <a:noFill/>
          <a:ln/>
        </p:spPr>
        <p:txBody>
          <a:bodyPr wrap="square" rtlCol="0" anchor="t"/>
          <a:lstStyle/>
          <a:p>
            <a:pPr marL="0" indent="0">
              <a:lnSpc>
                <a:spcPts val="2273"/>
              </a:lnSpc>
              <a:buNone/>
            </a:pPr>
            <a:r>
              <a:rPr lang="en-US" sz="1421" dirty="0">
                <a:solidFill>
                  <a:srgbClr val="E2E6E9"/>
                </a:solidFill>
                <a:latin typeface="adonis-web" pitchFamily="34" charset="0"/>
                <a:ea typeface="adonis-web" pitchFamily="34" charset="-122"/>
                <a:cs typeface="adonis-web" pitchFamily="34" charset="-120"/>
              </a:rPr>
              <a:t>Jubin Nautiyal, Asees Kaur</a:t>
            </a:r>
            <a:endParaRPr lang="en-US" sz="1421" dirty="0"/>
          </a:p>
        </p:txBody>
      </p:sp>
      <p:sp>
        <p:nvSpPr>
          <p:cNvPr id="36" name="Text 32"/>
          <p:cNvSpPr/>
          <p:nvPr/>
        </p:nvSpPr>
        <p:spPr>
          <a:xfrm>
            <a:off x="6722745" y="6063377"/>
            <a:ext cx="1601867" cy="288608"/>
          </a:xfrm>
          <a:prstGeom prst="rect">
            <a:avLst/>
          </a:prstGeom>
          <a:noFill/>
          <a:ln/>
        </p:spPr>
        <p:txBody>
          <a:bodyPr wrap="none" rtlCol="0" anchor="t"/>
          <a:lstStyle/>
          <a:p>
            <a:pPr marL="0" indent="0">
              <a:lnSpc>
                <a:spcPts val="2273"/>
              </a:lnSpc>
              <a:buNone/>
            </a:pPr>
            <a:r>
              <a:rPr lang="en-US" sz="1421" dirty="0">
                <a:solidFill>
                  <a:srgbClr val="E2E6E9"/>
                </a:solidFill>
                <a:latin typeface="adonis-web" pitchFamily="34" charset="0"/>
                <a:ea typeface="adonis-web" pitchFamily="34" charset="-122"/>
                <a:cs typeface="adonis-web" pitchFamily="34" charset="-120"/>
              </a:rPr>
              <a:t>200+</a:t>
            </a:r>
            <a:endParaRPr lang="en-US" sz="1421" dirty="0"/>
          </a:p>
        </p:txBody>
      </p:sp>
      <p:pic>
        <p:nvPicPr>
          <p:cNvPr id="39" name="Picture 38" descr="A red sign with white text&#10;&#10;Description automatically generated">
            <a:extLst>
              <a:ext uri="{FF2B5EF4-FFF2-40B4-BE49-F238E27FC236}">
                <a16:creationId xmlns:a16="http://schemas.microsoft.com/office/drawing/2014/main" id="{5BFC725B-61AA-F595-0022-1CB9ECD3693A}"/>
              </a:ext>
            </a:extLst>
          </p:cNvPr>
          <p:cNvPicPr>
            <a:picLocks noChangeAspect="1"/>
          </p:cNvPicPr>
          <p:nvPr/>
        </p:nvPicPr>
        <p:blipFill>
          <a:blip r:embed="rId4"/>
          <a:stretch>
            <a:fillRect/>
          </a:stretch>
        </p:blipFill>
        <p:spPr>
          <a:xfrm>
            <a:off x="9530168" y="106758"/>
            <a:ext cx="5100232" cy="8016083"/>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32219"/>
          </a:xfrm>
          <a:prstGeom prst="rect">
            <a:avLst/>
          </a:prstGeom>
          <a:solidFill>
            <a:srgbClr val="09151A">
              <a:alpha val="75000"/>
            </a:srgbClr>
          </a:solidFill>
          <a:ln/>
        </p:spPr>
        <p:txBody>
          <a:bodyPr/>
          <a:lstStyle/>
          <a:p>
            <a:endParaRPr lang="en-CA"/>
          </a:p>
        </p:txBody>
      </p:sp>
      <p:sp>
        <p:nvSpPr>
          <p:cNvPr id="4" name="Text 1"/>
          <p:cNvSpPr/>
          <p:nvPr/>
        </p:nvSpPr>
        <p:spPr>
          <a:xfrm>
            <a:off x="1958816" y="593169"/>
            <a:ext cx="10712768" cy="1225629"/>
          </a:xfrm>
          <a:prstGeom prst="rect">
            <a:avLst/>
          </a:prstGeom>
          <a:noFill/>
          <a:ln/>
        </p:spPr>
        <p:txBody>
          <a:bodyPr wrap="square" rtlCol="0" anchor="t"/>
          <a:lstStyle/>
          <a:p>
            <a:pPr marL="0" indent="0">
              <a:lnSpc>
                <a:spcPts val="4826"/>
              </a:lnSpc>
              <a:buNone/>
            </a:pPr>
            <a:r>
              <a:rPr lang="en-US" sz="3861" dirty="0">
                <a:solidFill>
                  <a:srgbClr val="F5F0F0"/>
                </a:solidFill>
                <a:latin typeface="adonis-web" pitchFamily="34" charset="0"/>
                <a:ea typeface="adonis-web" pitchFamily="34" charset="-122"/>
                <a:cs typeface="adonis-web" pitchFamily="34" charset="-120"/>
              </a:rPr>
              <a:t>Beyond Bollywood: Exploring India's Diverse Musical Landscape</a:t>
            </a:r>
            <a:endParaRPr lang="en-US" sz="3861" dirty="0"/>
          </a:p>
        </p:txBody>
      </p:sp>
      <p:sp>
        <p:nvSpPr>
          <p:cNvPr id="5" name="Text 2"/>
          <p:cNvSpPr/>
          <p:nvPr/>
        </p:nvSpPr>
        <p:spPr>
          <a:xfrm>
            <a:off x="1958816" y="2357914"/>
            <a:ext cx="2451378" cy="306348"/>
          </a:xfrm>
          <a:prstGeom prst="rect">
            <a:avLst/>
          </a:prstGeom>
          <a:noFill/>
          <a:ln/>
        </p:spPr>
        <p:txBody>
          <a:bodyPr wrap="none" rtlCol="0" anchor="t"/>
          <a:lstStyle/>
          <a:p>
            <a:pPr marL="0" indent="0">
              <a:lnSpc>
                <a:spcPts val="2413"/>
              </a:lnSpc>
              <a:buNone/>
            </a:pPr>
            <a:r>
              <a:rPr lang="en-US" sz="1930" dirty="0">
                <a:solidFill>
                  <a:srgbClr val="F5F0F0"/>
                </a:solidFill>
                <a:latin typeface="adonis-web" pitchFamily="34" charset="0"/>
                <a:ea typeface="adonis-web" pitchFamily="34" charset="-122"/>
                <a:cs typeface="adonis-web" pitchFamily="34" charset="-120"/>
              </a:rPr>
              <a:t>Classical Music</a:t>
            </a:r>
            <a:endParaRPr lang="en-US" sz="1930" dirty="0"/>
          </a:p>
        </p:txBody>
      </p:sp>
      <p:sp>
        <p:nvSpPr>
          <p:cNvPr id="6" name="Text 3"/>
          <p:cNvSpPr/>
          <p:nvPr/>
        </p:nvSpPr>
        <p:spPr>
          <a:xfrm>
            <a:off x="1958816" y="2879884"/>
            <a:ext cx="3219688" cy="2070973"/>
          </a:xfrm>
          <a:prstGeom prst="rect">
            <a:avLst/>
          </a:prstGeom>
          <a:noFill/>
          <a:ln/>
        </p:spPr>
        <p:txBody>
          <a:bodyPr wrap="square" rtlCol="0" anchor="t"/>
          <a:lstStyle/>
          <a:p>
            <a:pPr marL="0" indent="0">
              <a:lnSpc>
                <a:spcPts val="2718"/>
              </a:lnSpc>
              <a:buNone/>
            </a:pPr>
            <a:r>
              <a:rPr lang="en-US" sz="1699" dirty="0">
                <a:solidFill>
                  <a:srgbClr val="E2E6E9"/>
                </a:solidFill>
                <a:latin typeface="adonis-web" pitchFamily="34" charset="0"/>
                <a:ea typeface="adonis-web" pitchFamily="34" charset="-122"/>
                <a:cs typeface="adonis-web" pitchFamily="34" charset="-120"/>
              </a:rPr>
              <a:t>Classical music is deeply rooted in tradition, with a rich history spanning centuries. Raga and Tala, the fundamental elements of Indian classical music, create a complex and nuanced musical experience.</a:t>
            </a:r>
            <a:endParaRPr lang="en-US" sz="1699" dirty="0"/>
          </a:p>
        </p:txBody>
      </p:sp>
      <p:sp>
        <p:nvSpPr>
          <p:cNvPr id="8" name="Text 4"/>
          <p:cNvSpPr/>
          <p:nvPr/>
        </p:nvSpPr>
        <p:spPr>
          <a:xfrm>
            <a:off x="5712381" y="2357914"/>
            <a:ext cx="2451378" cy="306348"/>
          </a:xfrm>
          <a:prstGeom prst="rect">
            <a:avLst/>
          </a:prstGeom>
          <a:noFill/>
          <a:ln/>
        </p:spPr>
        <p:txBody>
          <a:bodyPr wrap="none" rtlCol="0" anchor="t"/>
          <a:lstStyle/>
          <a:p>
            <a:pPr marL="0" indent="0">
              <a:lnSpc>
                <a:spcPts val="2413"/>
              </a:lnSpc>
              <a:buNone/>
            </a:pPr>
            <a:r>
              <a:rPr lang="en-US" sz="1930" dirty="0">
                <a:solidFill>
                  <a:srgbClr val="F5F0F0"/>
                </a:solidFill>
                <a:latin typeface="adonis-web" pitchFamily="34" charset="0"/>
                <a:ea typeface="adonis-web" pitchFamily="34" charset="-122"/>
                <a:cs typeface="adonis-web" pitchFamily="34" charset="-120"/>
              </a:rPr>
              <a:t>Folk Music</a:t>
            </a:r>
            <a:endParaRPr lang="en-US" sz="1930" dirty="0"/>
          </a:p>
        </p:txBody>
      </p:sp>
      <p:sp>
        <p:nvSpPr>
          <p:cNvPr id="9" name="Text 5"/>
          <p:cNvSpPr/>
          <p:nvPr/>
        </p:nvSpPr>
        <p:spPr>
          <a:xfrm>
            <a:off x="5712381" y="2879884"/>
            <a:ext cx="3219688" cy="2070973"/>
          </a:xfrm>
          <a:prstGeom prst="rect">
            <a:avLst/>
          </a:prstGeom>
          <a:noFill/>
          <a:ln/>
        </p:spPr>
        <p:txBody>
          <a:bodyPr wrap="square" rtlCol="0" anchor="t"/>
          <a:lstStyle/>
          <a:p>
            <a:pPr marL="0" indent="0">
              <a:lnSpc>
                <a:spcPts val="2718"/>
              </a:lnSpc>
              <a:buNone/>
            </a:pPr>
            <a:r>
              <a:rPr lang="en-US" sz="1699" dirty="0">
                <a:solidFill>
                  <a:srgbClr val="E2E6E9"/>
                </a:solidFill>
                <a:latin typeface="adonis-web" pitchFamily="34" charset="0"/>
                <a:ea typeface="adonis-web" pitchFamily="34" charset="-122"/>
                <a:cs typeface="adonis-web" pitchFamily="34" charset="-120"/>
              </a:rPr>
              <a:t>Folk music is a vibrant tapestry of local traditions and stories, often featuring simple instruments and captivating melodies. It reflects the rural life, customs, and beliefs of various communities.</a:t>
            </a:r>
            <a:endParaRPr lang="en-US" sz="1699" dirty="0"/>
          </a:p>
        </p:txBody>
      </p:sp>
      <p:sp>
        <p:nvSpPr>
          <p:cNvPr id="11" name="Text 6"/>
          <p:cNvSpPr/>
          <p:nvPr/>
        </p:nvSpPr>
        <p:spPr>
          <a:xfrm>
            <a:off x="9465945" y="2357914"/>
            <a:ext cx="2451378" cy="306348"/>
          </a:xfrm>
          <a:prstGeom prst="rect">
            <a:avLst/>
          </a:prstGeom>
          <a:noFill/>
          <a:ln/>
        </p:spPr>
        <p:txBody>
          <a:bodyPr wrap="none" rtlCol="0" anchor="t"/>
          <a:lstStyle/>
          <a:p>
            <a:pPr marL="0" indent="0">
              <a:lnSpc>
                <a:spcPts val="2413"/>
              </a:lnSpc>
              <a:buNone/>
            </a:pPr>
            <a:r>
              <a:rPr lang="en-US" sz="1930" dirty="0">
                <a:solidFill>
                  <a:srgbClr val="F5F0F0"/>
                </a:solidFill>
                <a:latin typeface="adonis-web" pitchFamily="34" charset="0"/>
                <a:ea typeface="adonis-web" pitchFamily="34" charset="-122"/>
                <a:cs typeface="adonis-web" pitchFamily="34" charset="-120"/>
              </a:rPr>
              <a:t>Modern Music</a:t>
            </a:r>
            <a:endParaRPr lang="en-US" sz="1930" dirty="0"/>
          </a:p>
        </p:txBody>
      </p:sp>
      <p:sp>
        <p:nvSpPr>
          <p:cNvPr id="12" name="Text 7"/>
          <p:cNvSpPr/>
          <p:nvPr/>
        </p:nvSpPr>
        <p:spPr>
          <a:xfrm>
            <a:off x="9465945" y="2879884"/>
            <a:ext cx="3219688" cy="2070973"/>
          </a:xfrm>
          <a:prstGeom prst="rect">
            <a:avLst/>
          </a:prstGeom>
          <a:noFill/>
          <a:ln/>
        </p:spPr>
        <p:txBody>
          <a:bodyPr wrap="square" rtlCol="0" anchor="t"/>
          <a:lstStyle/>
          <a:p>
            <a:pPr marL="0" indent="0">
              <a:lnSpc>
                <a:spcPts val="2718"/>
              </a:lnSpc>
              <a:buNone/>
            </a:pPr>
            <a:r>
              <a:rPr lang="en-US" sz="1699" dirty="0">
                <a:solidFill>
                  <a:srgbClr val="E2E6E9"/>
                </a:solidFill>
                <a:latin typeface="adonis-web" pitchFamily="34" charset="0"/>
                <a:ea typeface="adonis-web" pitchFamily="34" charset="-122"/>
                <a:cs typeface="adonis-web" pitchFamily="34" charset="-120"/>
              </a:rPr>
              <a:t>Modern music encompasses a wide range of genres, including pop, rock, hip hop, and electronic music. It often incorporates elements of traditional Indian music, creating a fusion of old and new sounds.</a:t>
            </a:r>
            <a:endParaRPr lang="en-US" sz="1699"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31029"/>
          </a:xfrm>
          <a:prstGeom prst="rect">
            <a:avLst/>
          </a:prstGeom>
          <a:solidFill>
            <a:srgbClr val="09151A">
              <a:alpha val="75000"/>
            </a:srgbClr>
          </a:solidFill>
          <a:ln/>
        </p:spPr>
        <p:txBody>
          <a:bodyPr/>
          <a:lstStyle/>
          <a:p>
            <a:endParaRPr lang="en-CA"/>
          </a:p>
        </p:txBody>
      </p:sp>
      <p:pic>
        <p:nvPicPr>
          <p:cNvPr id="4" name="Image 1" descr="preencoded.png"/>
          <p:cNvPicPr>
            <a:picLocks noChangeAspect="1"/>
          </p:cNvPicPr>
          <p:nvPr/>
        </p:nvPicPr>
        <p:blipFill>
          <a:blip r:embed="rId4"/>
          <a:stretch>
            <a:fillRect/>
          </a:stretch>
        </p:blipFill>
        <p:spPr>
          <a:xfrm>
            <a:off x="0" y="0"/>
            <a:ext cx="5486400" cy="8231029"/>
          </a:xfrm>
          <a:prstGeom prst="rect">
            <a:avLst/>
          </a:prstGeom>
        </p:spPr>
      </p:pic>
      <p:sp>
        <p:nvSpPr>
          <p:cNvPr id="5" name="Text 1"/>
          <p:cNvSpPr/>
          <p:nvPr/>
        </p:nvSpPr>
        <p:spPr>
          <a:xfrm>
            <a:off x="6188035" y="551259"/>
            <a:ext cx="7740729" cy="1138952"/>
          </a:xfrm>
          <a:prstGeom prst="rect">
            <a:avLst/>
          </a:prstGeom>
          <a:noFill/>
          <a:ln/>
        </p:spPr>
        <p:txBody>
          <a:bodyPr wrap="square" rtlCol="0" anchor="t"/>
          <a:lstStyle/>
          <a:p>
            <a:pPr marL="0" indent="0">
              <a:lnSpc>
                <a:spcPts val="4485"/>
              </a:lnSpc>
              <a:buNone/>
            </a:pPr>
            <a:r>
              <a:rPr lang="en-US" sz="3588" dirty="0">
                <a:solidFill>
                  <a:srgbClr val="F5F0F0"/>
                </a:solidFill>
                <a:latin typeface="adonis-web" pitchFamily="34" charset="0"/>
                <a:ea typeface="adonis-web" pitchFamily="34" charset="-122"/>
                <a:cs typeface="adonis-web" pitchFamily="34" charset="-120"/>
              </a:rPr>
              <a:t>Measuring Success: Views, Likes, Comments, and Beyond</a:t>
            </a:r>
            <a:endParaRPr lang="en-US" sz="3588" dirty="0"/>
          </a:p>
        </p:txBody>
      </p:sp>
      <p:sp>
        <p:nvSpPr>
          <p:cNvPr id="6" name="Shape 2"/>
          <p:cNvSpPr/>
          <p:nvPr/>
        </p:nvSpPr>
        <p:spPr>
          <a:xfrm>
            <a:off x="6188035" y="2216348"/>
            <a:ext cx="451009" cy="451009"/>
          </a:xfrm>
          <a:prstGeom prst="roundRect">
            <a:avLst>
              <a:gd name="adj" fmla="val 20003"/>
            </a:avLst>
          </a:prstGeom>
          <a:solidFill>
            <a:srgbClr val="003180"/>
          </a:solidFill>
          <a:ln w="7620">
            <a:solidFill>
              <a:srgbClr val="194A99"/>
            </a:solidFill>
            <a:prstDash val="solid"/>
          </a:ln>
        </p:spPr>
        <p:txBody>
          <a:bodyPr/>
          <a:lstStyle/>
          <a:p>
            <a:endParaRPr lang="en-CA"/>
          </a:p>
        </p:txBody>
      </p:sp>
      <p:sp>
        <p:nvSpPr>
          <p:cNvPr id="7" name="Text 3"/>
          <p:cNvSpPr/>
          <p:nvPr/>
        </p:nvSpPr>
        <p:spPr>
          <a:xfrm>
            <a:off x="6338887" y="2305169"/>
            <a:ext cx="149304" cy="273368"/>
          </a:xfrm>
          <a:prstGeom prst="rect">
            <a:avLst/>
          </a:prstGeom>
          <a:noFill/>
          <a:ln/>
        </p:spPr>
        <p:txBody>
          <a:bodyPr wrap="none" rtlCol="0" anchor="t"/>
          <a:lstStyle/>
          <a:p>
            <a:pPr marL="0" indent="0" algn="ctr">
              <a:lnSpc>
                <a:spcPts val="2153"/>
              </a:lnSpc>
              <a:buNone/>
            </a:pPr>
            <a:r>
              <a:rPr lang="en-US" sz="2153" dirty="0">
                <a:solidFill>
                  <a:srgbClr val="E2E6E9"/>
                </a:solidFill>
                <a:latin typeface="adonis-web" pitchFamily="34" charset="0"/>
                <a:ea typeface="adonis-web" pitchFamily="34" charset="-122"/>
                <a:cs typeface="adonis-web" pitchFamily="34" charset="-120"/>
              </a:rPr>
              <a:t>1</a:t>
            </a:r>
            <a:endParaRPr lang="en-US" sz="2153" dirty="0"/>
          </a:p>
        </p:txBody>
      </p:sp>
      <p:sp>
        <p:nvSpPr>
          <p:cNvPr id="8" name="Text 4"/>
          <p:cNvSpPr/>
          <p:nvPr/>
        </p:nvSpPr>
        <p:spPr>
          <a:xfrm>
            <a:off x="6839426" y="2216348"/>
            <a:ext cx="2278142" cy="284678"/>
          </a:xfrm>
          <a:prstGeom prst="rect">
            <a:avLst/>
          </a:prstGeom>
          <a:noFill/>
          <a:ln/>
        </p:spPr>
        <p:txBody>
          <a:bodyPr wrap="none" rtlCol="0" anchor="t"/>
          <a:lstStyle/>
          <a:p>
            <a:pPr marL="0" indent="0">
              <a:lnSpc>
                <a:spcPts val="2242"/>
              </a:lnSpc>
              <a:buNone/>
            </a:pPr>
            <a:r>
              <a:rPr lang="en-US" sz="1794" dirty="0">
                <a:solidFill>
                  <a:srgbClr val="E2E6E9"/>
                </a:solidFill>
                <a:latin typeface="adonis-web" pitchFamily="34" charset="0"/>
                <a:ea typeface="adonis-web" pitchFamily="34" charset="-122"/>
                <a:cs typeface="adonis-web" pitchFamily="34" charset="-120"/>
              </a:rPr>
              <a:t>Views</a:t>
            </a:r>
            <a:endParaRPr lang="en-US" sz="1794" dirty="0"/>
          </a:p>
        </p:txBody>
      </p:sp>
      <p:sp>
        <p:nvSpPr>
          <p:cNvPr id="9" name="Text 5"/>
          <p:cNvSpPr/>
          <p:nvPr/>
        </p:nvSpPr>
        <p:spPr>
          <a:xfrm>
            <a:off x="6839426" y="2621280"/>
            <a:ext cx="7089338" cy="641509"/>
          </a:xfrm>
          <a:prstGeom prst="rect">
            <a:avLst/>
          </a:prstGeom>
          <a:noFill/>
          <a:ln/>
        </p:spPr>
        <p:txBody>
          <a:bodyPr wrap="square" rtlCol="0" anchor="t"/>
          <a:lstStyle/>
          <a:p>
            <a:pPr marL="0" indent="0">
              <a:lnSpc>
                <a:spcPts val="2526"/>
              </a:lnSpc>
              <a:buNone/>
            </a:pPr>
            <a:r>
              <a:rPr lang="en-US" sz="1579" dirty="0">
                <a:solidFill>
                  <a:srgbClr val="E2E6E9"/>
                </a:solidFill>
                <a:latin typeface="adonis-web" pitchFamily="34" charset="0"/>
                <a:ea typeface="adonis-web" pitchFamily="34" charset="-122"/>
                <a:cs typeface="adonis-web" pitchFamily="34" charset="-120"/>
              </a:rPr>
              <a:t>The number of times a video has been watched, providing a direct measure of reach and popularity.</a:t>
            </a:r>
            <a:endParaRPr lang="en-US" sz="1579" dirty="0"/>
          </a:p>
        </p:txBody>
      </p:sp>
      <p:sp>
        <p:nvSpPr>
          <p:cNvPr id="10" name="Shape 6"/>
          <p:cNvSpPr/>
          <p:nvPr/>
        </p:nvSpPr>
        <p:spPr>
          <a:xfrm>
            <a:off x="6188035" y="3688675"/>
            <a:ext cx="451009" cy="451009"/>
          </a:xfrm>
          <a:prstGeom prst="roundRect">
            <a:avLst>
              <a:gd name="adj" fmla="val 20003"/>
            </a:avLst>
          </a:prstGeom>
          <a:solidFill>
            <a:srgbClr val="003180"/>
          </a:solidFill>
          <a:ln w="7620">
            <a:solidFill>
              <a:srgbClr val="194A99"/>
            </a:solidFill>
            <a:prstDash val="solid"/>
          </a:ln>
        </p:spPr>
        <p:txBody>
          <a:bodyPr/>
          <a:lstStyle/>
          <a:p>
            <a:endParaRPr lang="en-CA"/>
          </a:p>
        </p:txBody>
      </p:sp>
      <p:sp>
        <p:nvSpPr>
          <p:cNvPr id="11" name="Text 7"/>
          <p:cNvSpPr/>
          <p:nvPr/>
        </p:nvSpPr>
        <p:spPr>
          <a:xfrm>
            <a:off x="6338887" y="3777496"/>
            <a:ext cx="149304" cy="273368"/>
          </a:xfrm>
          <a:prstGeom prst="rect">
            <a:avLst/>
          </a:prstGeom>
          <a:noFill/>
          <a:ln/>
        </p:spPr>
        <p:txBody>
          <a:bodyPr wrap="none" rtlCol="0" anchor="t"/>
          <a:lstStyle/>
          <a:p>
            <a:pPr marL="0" indent="0" algn="ctr">
              <a:lnSpc>
                <a:spcPts val="2153"/>
              </a:lnSpc>
              <a:buNone/>
            </a:pPr>
            <a:r>
              <a:rPr lang="en-US" sz="2153" dirty="0">
                <a:solidFill>
                  <a:srgbClr val="E2E6E9"/>
                </a:solidFill>
                <a:latin typeface="adonis-web" pitchFamily="34" charset="0"/>
                <a:ea typeface="adonis-web" pitchFamily="34" charset="-122"/>
                <a:cs typeface="adonis-web" pitchFamily="34" charset="-120"/>
              </a:rPr>
              <a:t>2</a:t>
            </a:r>
            <a:endParaRPr lang="en-US" sz="2153" dirty="0"/>
          </a:p>
        </p:txBody>
      </p:sp>
      <p:sp>
        <p:nvSpPr>
          <p:cNvPr id="12" name="Text 8"/>
          <p:cNvSpPr/>
          <p:nvPr/>
        </p:nvSpPr>
        <p:spPr>
          <a:xfrm>
            <a:off x="6839426" y="3688675"/>
            <a:ext cx="2278142" cy="284678"/>
          </a:xfrm>
          <a:prstGeom prst="rect">
            <a:avLst/>
          </a:prstGeom>
          <a:noFill/>
          <a:ln/>
        </p:spPr>
        <p:txBody>
          <a:bodyPr wrap="none" rtlCol="0" anchor="t"/>
          <a:lstStyle/>
          <a:p>
            <a:pPr marL="0" indent="0">
              <a:lnSpc>
                <a:spcPts val="2242"/>
              </a:lnSpc>
              <a:buNone/>
            </a:pPr>
            <a:r>
              <a:rPr lang="en-US" sz="1794" dirty="0">
                <a:solidFill>
                  <a:srgbClr val="E2E6E9"/>
                </a:solidFill>
                <a:latin typeface="adonis-web" pitchFamily="34" charset="0"/>
                <a:ea typeface="adonis-web" pitchFamily="34" charset="-122"/>
                <a:cs typeface="adonis-web" pitchFamily="34" charset="-120"/>
              </a:rPr>
              <a:t>Likes</a:t>
            </a:r>
            <a:endParaRPr lang="en-US" sz="1794" dirty="0"/>
          </a:p>
        </p:txBody>
      </p:sp>
      <p:sp>
        <p:nvSpPr>
          <p:cNvPr id="13" name="Text 9"/>
          <p:cNvSpPr/>
          <p:nvPr/>
        </p:nvSpPr>
        <p:spPr>
          <a:xfrm>
            <a:off x="6839426" y="4093607"/>
            <a:ext cx="7089338" cy="641509"/>
          </a:xfrm>
          <a:prstGeom prst="rect">
            <a:avLst/>
          </a:prstGeom>
          <a:noFill/>
          <a:ln/>
        </p:spPr>
        <p:txBody>
          <a:bodyPr wrap="square" rtlCol="0" anchor="t"/>
          <a:lstStyle/>
          <a:p>
            <a:pPr marL="0" indent="0">
              <a:lnSpc>
                <a:spcPts val="2526"/>
              </a:lnSpc>
              <a:buNone/>
            </a:pPr>
            <a:r>
              <a:rPr lang="en-US" sz="1579" dirty="0">
                <a:solidFill>
                  <a:srgbClr val="E2E6E9"/>
                </a:solidFill>
                <a:latin typeface="adonis-web" pitchFamily="34" charset="0"/>
                <a:ea typeface="adonis-web" pitchFamily="34" charset="-122"/>
                <a:cs typeface="adonis-web" pitchFamily="34" charset="-120"/>
              </a:rPr>
              <a:t>An indicator of audience approval, expressing positive sentiment and engagement with the content.</a:t>
            </a:r>
            <a:endParaRPr lang="en-US" sz="1579" dirty="0"/>
          </a:p>
        </p:txBody>
      </p:sp>
      <p:sp>
        <p:nvSpPr>
          <p:cNvPr id="14" name="Shape 10"/>
          <p:cNvSpPr/>
          <p:nvPr/>
        </p:nvSpPr>
        <p:spPr>
          <a:xfrm>
            <a:off x="6188035" y="5161002"/>
            <a:ext cx="451009" cy="451009"/>
          </a:xfrm>
          <a:prstGeom prst="roundRect">
            <a:avLst>
              <a:gd name="adj" fmla="val 20003"/>
            </a:avLst>
          </a:prstGeom>
          <a:solidFill>
            <a:srgbClr val="003180"/>
          </a:solidFill>
          <a:ln w="7620">
            <a:solidFill>
              <a:srgbClr val="194A99"/>
            </a:solidFill>
            <a:prstDash val="solid"/>
          </a:ln>
        </p:spPr>
        <p:txBody>
          <a:bodyPr/>
          <a:lstStyle/>
          <a:p>
            <a:endParaRPr lang="en-CA"/>
          </a:p>
        </p:txBody>
      </p:sp>
      <p:sp>
        <p:nvSpPr>
          <p:cNvPr id="15" name="Text 11"/>
          <p:cNvSpPr/>
          <p:nvPr/>
        </p:nvSpPr>
        <p:spPr>
          <a:xfrm>
            <a:off x="6338887" y="5249823"/>
            <a:ext cx="149304" cy="273368"/>
          </a:xfrm>
          <a:prstGeom prst="rect">
            <a:avLst/>
          </a:prstGeom>
          <a:noFill/>
          <a:ln/>
        </p:spPr>
        <p:txBody>
          <a:bodyPr wrap="none" rtlCol="0" anchor="t"/>
          <a:lstStyle/>
          <a:p>
            <a:pPr marL="0" indent="0" algn="ctr">
              <a:lnSpc>
                <a:spcPts val="2153"/>
              </a:lnSpc>
              <a:buNone/>
            </a:pPr>
            <a:r>
              <a:rPr lang="en-US" sz="2153" dirty="0">
                <a:solidFill>
                  <a:srgbClr val="E2E6E9"/>
                </a:solidFill>
                <a:latin typeface="adonis-web" pitchFamily="34" charset="0"/>
                <a:ea typeface="adonis-web" pitchFamily="34" charset="-122"/>
                <a:cs typeface="adonis-web" pitchFamily="34" charset="-120"/>
              </a:rPr>
              <a:t>3</a:t>
            </a:r>
            <a:endParaRPr lang="en-US" sz="2153" dirty="0"/>
          </a:p>
        </p:txBody>
      </p:sp>
      <p:sp>
        <p:nvSpPr>
          <p:cNvPr id="16" name="Text 12"/>
          <p:cNvSpPr/>
          <p:nvPr/>
        </p:nvSpPr>
        <p:spPr>
          <a:xfrm>
            <a:off x="6839426" y="5161002"/>
            <a:ext cx="2278142" cy="284678"/>
          </a:xfrm>
          <a:prstGeom prst="rect">
            <a:avLst/>
          </a:prstGeom>
          <a:noFill/>
          <a:ln/>
        </p:spPr>
        <p:txBody>
          <a:bodyPr wrap="none" rtlCol="0" anchor="t"/>
          <a:lstStyle/>
          <a:p>
            <a:pPr marL="0" indent="0">
              <a:lnSpc>
                <a:spcPts val="2242"/>
              </a:lnSpc>
              <a:buNone/>
            </a:pPr>
            <a:r>
              <a:rPr lang="en-US" sz="1794" dirty="0">
                <a:solidFill>
                  <a:srgbClr val="E2E6E9"/>
                </a:solidFill>
                <a:latin typeface="adonis-web" pitchFamily="34" charset="0"/>
                <a:ea typeface="adonis-web" pitchFamily="34" charset="-122"/>
                <a:cs typeface="adonis-web" pitchFamily="34" charset="-120"/>
              </a:rPr>
              <a:t>Comments</a:t>
            </a:r>
            <a:endParaRPr lang="en-US" sz="1794" dirty="0"/>
          </a:p>
        </p:txBody>
      </p:sp>
      <p:sp>
        <p:nvSpPr>
          <p:cNvPr id="17" name="Text 13"/>
          <p:cNvSpPr/>
          <p:nvPr/>
        </p:nvSpPr>
        <p:spPr>
          <a:xfrm>
            <a:off x="6839426" y="5565934"/>
            <a:ext cx="7089338" cy="641509"/>
          </a:xfrm>
          <a:prstGeom prst="rect">
            <a:avLst/>
          </a:prstGeom>
          <a:noFill/>
          <a:ln/>
        </p:spPr>
        <p:txBody>
          <a:bodyPr wrap="square" rtlCol="0" anchor="t"/>
          <a:lstStyle/>
          <a:p>
            <a:pPr marL="0" indent="0">
              <a:lnSpc>
                <a:spcPts val="2526"/>
              </a:lnSpc>
              <a:buNone/>
            </a:pPr>
            <a:r>
              <a:rPr lang="en-US" sz="1579" dirty="0">
                <a:solidFill>
                  <a:srgbClr val="E2E6E9"/>
                </a:solidFill>
                <a:latin typeface="adonis-web" pitchFamily="34" charset="0"/>
                <a:ea typeface="adonis-web" pitchFamily="34" charset="-122"/>
                <a:cs typeface="adonis-web" pitchFamily="34" charset="-120"/>
              </a:rPr>
              <a:t>A platform for audience interaction, providing insights into their thoughts, opinions, and reactions to the music.</a:t>
            </a:r>
            <a:endParaRPr lang="en-US" sz="1579" dirty="0"/>
          </a:p>
        </p:txBody>
      </p:sp>
      <p:sp>
        <p:nvSpPr>
          <p:cNvPr id="18" name="Shape 14"/>
          <p:cNvSpPr/>
          <p:nvPr/>
        </p:nvSpPr>
        <p:spPr>
          <a:xfrm>
            <a:off x="6188035" y="6633329"/>
            <a:ext cx="451009" cy="451009"/>
          </a:xfrm>
          <a:prstGeom prst="roundRect">
            <a:avLst>
              <a:gd name="adj" fmla="val 20003"/>
            </a:avLst>
          </a:prstGeom>
          <a:solidFill>
            <a:srgbClr val="003180"/>
          </a:solidFill>
          <a:ln w="7620">
            <a:solidFill>
              <a:srgbClr val="194A99"/>
            </a:solidFill>
            <a:prstDash val="solid"/>
          </a:ln>
        </p:spPr>
        <p:txBody>
          <a:bodyPr/>
          <a:lstStyle/>
          <a:p>
            <a:endParaRPr lang="en-CA"/>
          </a:p>
        </p:txBody>
      </p:sp>
      <p:sp>
        <p:nvSpPr>
          <p:cNvPr id="19" name="Text 15"/>
          <p:cNvSpPr/>
          <p:nvPr/>
        </p:nvSpPr>
        <p:spPr>
          <a:xfrm>
            <a:off x="6338887" y="6722150"/>
            <a:ext cx="149304" cy="273368"/>
          </a:xfrm>
          <a:prstGeom prst="rect">
            <a:avLst/>
          </a:prstGeom>
          <a:noFill/>
          <a:ln/>
        </p:spPr>
        <p:txBody>
          <a:bodyPr wrap="none" rtlCol="0" anchor="t"/>
          <a:lstStyle/>
          <a:p>
            <a:pPr marL="0" indent="0" algn="ctr">
              <a:lnSpc>
                <a:spcPts val="2153"/>
              </a:lnSpc>
              <a:buNone/>
            </a:pPr>
            <a:r>
              <a:rPr lang="en-US" sz="2153" dirty="0">
                <a:solidFill>
                  <a:srgbClr val="E2E6E9"/>
                </a:solidFill>
                <a:latin typeface="adonis-web" pitchFamily="34" charset="0"/>
                <a:ea typeface="adonis-web" pitchFamily="34" charset="-122"/>
                <a:cs typeface="adonis-web" pitchFamily="34" charset="-120"/>
              </a:rPr>
              <a:t>4</a:t>
            </a:r>
            <a:endParaRPr lang="en-US" sz="2153" dirty="0"/>
          </a:p>
        </p:txBody>
      </p:sp>
      <p:sp>
        <p:nvSpPr>
          <p:cNvPr id="20" name="Text 16"/>
          <p:cNvSpPr/>
          <p:nvPr/>
        </p:nvSpPr>
        <p:spPr>
          <a:xfrm>
            <a:off x="6839426" y="6633329"/>
            <a:ext cx="2278142" cy="284678"/>
          </a:xfrm>
          <a:prstGeom prst="rect">
            <a:avLst/>
          </a:prstGeom>
          <a:noFill/>
          <a:ln/>
        </p:spPr>
        <p:txBody>
          <a:bodyPr wrap="none" rtlCol="0" anchor="t"/>
          <a:lstStyle/>
          <a:p>
            <a:pPr marL="0" indent="0">
              <a:lnSpc>
                <a:spcPts val="2242"/>
              </a:lnSpc>
              <a:buNone/>
            </a:pPr>
            <a:r>
              <a:rPr lang="en-US" sz="1794" dirty="0">
                <a:solidFill>
                  <a:srgbClr val="E2E6E9"/>
                </a:solidFill>
                <a:latin typeface="adonis-web" pitchFamily="34" charset="0"/>
                <a:ea typeface="adonis-web" pitchFamily="34" charset="-122"/>
                <a:cs typeface="adonis-web" pitchFamily="34" charset="-120"/>
              </a:rPr>
              <a:t>Engagement</a:t>
            </a:r>
            <a:endParaRPr lang="en-US" sz="1794" dirty="0"/>
          </a:p>
        </p:txBody>
      </p:sp>
      <p:sp>
        <p:nvSpPr>
          <p:cNvPr id="21" name="Text 17"/>
          <p:cNvSpPr/>
          <p:nvPr/>
        </p:nvSpPr>
        <p:spPr>
          <a:xfrm>
            <a:off x="6839426" y="7038261"/>
            <a:ext cx="7089338" cy="641509"/>
          </a:xfrm>
          <a:prstGeom prst="rect">
            <a:avLst/>
          </a:prstGeom>
          <a:noFill/>
          <a:ln/>
        </p:spPr>
        <p:txBody>
          <a:bodyPr wrap="square" rtlCol="0" anchor="t"/>
          <a:lstStyle/>
          <a:p>
            <a:pPr marL="0" indent="0">
              <a:lnSpc>
                <a:spcPts val="2526"/>
              </a:lnSpc>
              <a:buNone/>
            </a:pPr>
            <a:r>
              <a:rPr lang="en-US" sz="1579" dirty="0">
                <a:solidFill>
                  <a:srgbClr val="E2E6E9"/>
                </a:solidFill>
                <a:latin typeface="adonis-web" pitchFamily="34" charset="0"/>
                <a:ea typeface="adonis-web" pitchFamily="34" charset="-122"/>
                <a:cs typeface="adonis-web" pitchFamily="34" charset="-120"/>
              </a:rPr>
              <a:t>A broader metric encompassing views, likes, comments, shares, and other forms of audience interaction.</a:t>
            </a:r>
            <a:endParaRPr lang="en-US" sz="1579"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9370576"/>
          </a:xfrm>
          <a:prstGeom prst="rect">
            <a:avLst/>
          </a:prstGeom>
          <a:solidFill>
            <a:srgbClr val="09151A">
              <a:alpha val="75000"/>
            </a:srgbClr>
          </a:solidFill>
          <a:ln/>
        </p:spPr>
        <p:txBody>
          <a:bodyPr/>
          <a:lstStyle/>
          <a:p>
            <a:endParaRPr lang="en-CA"/>
          </a:p>
        </p:txBody>
      </p:sp>
      <p:pic>
        <p:nvPicPr>
          <p:cNvPr id="4" name="Image 1" descr="preencoded.png"/>
          <p:cNvPicPr>
            <a:picLocks noChangeAspect="1"/>
          </p:cNvPicPr>
          <p:nvPr/>
        </p:nvPicPr>
        <p:blipFill>
          <a:blip r:embed="rId4"/>
          <a:stretch>
            <a:fillRect/>
          </a:stretch>
        </p:blipFill>
        <p:spPr>
          <a:xfrm>
            <a:off x="0" y="0"/>
            <a:ext cx="14630400" cy="2160270"/>
          </a:xfrm>
          <a:prstGeom prst="rect">
            <a:avLst/>
          </a:prstGeom>
        </p:spPr>
      </p:pic>
      <p:sp>
        <p:nvSpPr>
          <p:cNvPr id="5" name="Text 1"/>
          <p:cNvSpPr/>
          <p:nvPr/>
        </p:nvSpPr>
        <p:spPr>
          <a:xfrm>
            <a:off x="3024068" y="2635448"/>
            <a:ext cx="8582144" cy="981789"/>
          </a:xfrm>
          <a:prstGeom prst="rect">
            <a:avLst/>
          </a:prstGeom>
          <a:noFill/>
          <a:ln/>
        </p:spPr>
        <p:txBody>
          <a:bodyPr wrap="square" rtlCol="0" anchor="t"/>
          <a:lstStyle/>
          <a:p>
            <a:pPr marL="0" indent="0">
              <a:lnSpc>
                <a:spcPts val="3866"/>
              </a:lnSpc>
              <a:buNone/>
            </a:pPr>
            <a:r>
              <a:rPr lang="en-US" sz="3093" dirty="0">
                <a:solidFill>
                  <a:srgbClr val="F5F0F0"/>
                </a:solidFill>
                <a:latin typeface="adonis-web" pitchFamily="34" charset="0"/>
                <a:ea typeface="adonis-web" pitchFamily="34" charset="-122"/>
                <a:cs typeface="adonis-web" pitchFamily="34" charset="-120"/>
              </a:rPr>
              <a:t>The Rise of Indian Music: Analyzing Trends Over Time</a:t>
            </a:r>
            <a:endParaRPr lang="en-US" sz="3093" dirty="0"/>
          </a:p>
        </p:txBody>
      </p:sp>
      <p:sp>
        <p:nvSpPr>
          <p:cNvPr id="6" name="Shape 2"/>
          <p:cNvSpPr/>
          <p:nvPr/>
        </p:nvSpPr>
        <p:spPr>
          <a:xfrm>
            <a:off x="3024068" y="6385917"/>
            <a:ext cx="8582144" cy="34528"/>
          </a:xfrm>
          <a:prstGeom prst="roundRect">
            <a:avLst>
              <a:gd name="adj" fmla="val 225237"/>
            </a:avLst>
          </a:prstGeom>
          <a:solidFill>
            <a:srgbClr val="194A99"/>
          </a:solidFill>
          <a:ln/>
        </p:spPr>
        <p:txBody>
          <a:bodyPr/>
          <a:lstStyle/>
          <a:p>
            <a:endParaRPr lang="en-CA"/>
          </a:p>
        </p:txBody>
      </p:sp>
      <p:sp>
        <p:nvSpPr>
          <p:cNvPr id="7" name="Shape 3"/>
          <p:cNvSpPr/>
          <p:nvPr/>
        </p:nvSpPr>
        <p:spPr>
          <a:xfrm>
            <a:off x="4671298" y="5781139"/>
            <a:ext cx="34528" cy="604838"/>
          </a:xfrm>
          <a:prstGeom prst="roundRect">
            <a:avLst>
              <a:gd name="adj" fmla="val 225237"/>
            </a:avLst>
          </a:prstGeom>
          <a:solidFill>
            <a:srgbClr val="194A99"/>
          </a:solidFill>
          <a:ln/>
        </p:spPr>
        <p:txBody>
          <a:bodyPr/>
          <a:lstStyle/>
          <a:p>
            <a:endParaRPr lang="en-CA"/>
          </a:p>
        </p:txBody>
      </p:sp>
      <p:sp>
        <p:nvSpPr>
          <p:cNvPr id="8" name="Shape 4"/>
          <p:cNvSpPr/>
          <p:nvPr/>
        </p:nvSpPr>
        <p:spPr>
          <a:xfrm>
            <a:off x="4494252" y="6191548"/>
            <a:ext cx="388739" cy="388739"/>
          </a:xfrm>
          <a:prstGeom prst="roundRect">
            <a:avLst>
              <a:gd name="adj" fmla="val 20006"/>
            </a:avLst>
          </a:prstGeom>
          <a:solidFill>
            <a:srgbClr val="003180"/>
          </a:solidFill>
          <a:ln w="7620">
            <a:solidFill>
              <a:srgbClr val="194A99"/>
            </a:solidFill>
            <a:prstDash val="solid"/>
          </a:ln>
        </p:spPr>
        <p:txBody>
          <a:bodyPr/>
          <a:lstStyle/>
          <a:p>
            <a:endParaRPr lang="en-CA"/>
          </a:p>
        </p:txBody>
      </p:sp>
      <p:sp>
        <p:nvSpPr>
          <p:cNvPr id="9" name="Text 5"/>
          <p:cNvSpPr/>
          <p:nvPr/>
        </p:nvSpPr>
        <p:spPr>
          <a:xfrm>
            <a:off x="4624268" y="6268105"/>
            <a:ext cx="128588" cy="235625"/>
          </a:xfrm>
          <a:prstGeom prst="rect">
            <a:avLst/>
          </a:prstGeom>
          <a:noFill/>
          <a:ln/>
        </p:spPr>
        <p:txBody>
          <a:bodyPr wrap="none" rtlCol="0" anchor="t"/>
          <a:lstStyle/>
          <a:p>
            <a:pPr marL="0" indent="0" algn="ctr">
              <a:lnSpc>
                <a:spcPts val="1856"/>
              </a:lnSpc>
              <a:buNone/>
            </a:pPr>
            <a:r>
              <a:rPr lang="en-US" sz="1856" dirty="0">
                <a:solidFill>
                  <a:srgbClr val="E2E6E9"/>
                </a:solidFill>
                <a:latin typeface="adonis-web" pitchFamily="34" charset="0"/>
                <a:ea typeface="adonis-web" pitchFamily="34" charset="-122"/>
                <a:cs typeface="adonis-web" pitchFamily="34" charset="-120"/>
              </a:rPr>
              <a:t>1</a:t>
            </a:r>
            <a:endParaRPr lang="en-US" sz="1856" dirty="0"/>
          </a:p>
        </p:txBody>
      </p:sp>
      <p:sp>
        <p:nvSpPr>
          <p:cNvPr id="10" name="Text 6"/>
          <p:cNvSpPr/>
          <p:nvPr/>
        </p:nvSpPr>
        <p:spPr>
          <a:xfrm>
            <a:off x="3706654" y="4153019"/>
            <a:ext cx="1963817" cy="245388"/>
          </a:xfrm>
          <a:prstGeom prst="rect">
            <a:avLst/>
          </a:prstGeom>
          <a:noFill/>
          <a:ln/>
        </p:spPr>
        <p:txBody>
          <a:bodyPr wrap="none" rtlCol="0" anchor="t"/>
          <a:lstStyle/>
          <a:p>
            <a:pPr marL="0" indent="0" algn="ctr">
              <a:lnSpc>
                <a:spcPts val="1933"/>
              </a:lnSpc>
              <a:buNone/>
            </a:pPr>
            <a:r>
              <a:rPr lang="en-US" sz="1546" dirty="0">
                <a:solidFill>
                  <a:srgbClr val="E2E6E9"/>
                </a:solidFill>
                <a:latin typeface="adonis-web" pitchFamily="34" charset="0"/>
                <a:ea typeface="adonis-web" pitchFamily="34" charset="-122"/>
                <a:cs typeface="adonis-web" pitchFamily="34" charset="-120"/>
              </a:rPr>
              <a:t>Early Days</a:t>
            </a:r>
            <a:endParaRPr lang="en-US" sz="1546" dirty="0"/>
          </a:p>
        </p:txBody>
      </p:sp>
      <p:sp>
        <p:nvSpPr>
          <p:cNvPr id="11" name="Text 7"/>
          <p:cNvSpPr/>
          <p:nvPr/>
        </p:nvSpPr>
        <p:spPr>
          <a:xfrm>
            <a:off x="3196828" y="4501991"/>
            <a:ext cx="2983587" cy="1106329"/>
          </a:xfrm>
          <a:prstGeom prst="rect">
            <a:avLst/>
          </a:prstGeom>
          <a:noFill/>
          <a:ln/>
        </p:spPr>
        <p:txBody>
          <a:bodyPr wrap="square" rtlCol="0" anchor="t"/>
          <a:lstStyle/>
          <a:p>
            <a:pPr marL="0" indent="0" algn="ctr">
              <a:lnSpc>
                <a:spcPts val="2177"/>
              </a:lnSpc>
              <a:buNone/>
            </a:pPr>
            <a:r>
              <a:rPr lang="en-US" sz="1361" dirty="0">
                <a:solidFill>
                  <a:srgbClr val="E2E6E9"/>
                </a:solidFill>
                <a:latin typeface="adonis-web" pitchFamily="34" charset="0"/>
                <a:ea typeface="adonis-web" pitchFamily="34" charset="-122"/>
                <a:cs typeface="adonis-web" pitchFamily="34" charset="-120"/>
              </a:rPr>
              <a:t>The early days of YouTube saw Bollywood music dominate the platform, with music videos and film soundtracks attracting a large audience.</a:t>
            </a:r>
            <a:endParaRPr lang="en-US" sz="1361" dirty="0"/>
          </a:p>
        </p:txBody>
      </p:sp>
      <p:sp>
        <p:nvSpPr>
          <p:cNvPr id="12" name="Shape 8"/>
          <p:cNvSpPr/>
          <p:nvPr/>
        </p:nvSpPr>
        <p:spPr>
          <a:xfrm>
            <a:off x="6422350" y="6385858"/>
            <a:ext cx="34528" cy="604838"/>
          </a:xfrm>
          <a:prstGeom prst="roundRect">
            <a:avLst>
              <a:gd name="adj" fmla="val 225237"/>
            </a:avLst>
          </a:prstGeom>
          <a:solidFill>
            <a:srgbClr val="194A99"/>
          </a:solidFill>
          <a:ln/>
        </p:spPr>
        <p:txBody>
          <a:bodyPr/>
          <a:lstStyle/>
          <a:p>
            <a:endParaRPr lang="en-CA"/>
          </a:p>
        </p:txBody>
      </p:sp>
      <p:sp>
        <p:nvSpPr>
          <p:cNvPr id="13" name="Shape 9"/>
          <p:cNvSpPr/>
          <p:nvPr/>
        </p:nvSpPr>
        <p:spPr>
          <a:xfrm>
            <a:off x="6245304" y="6191548"/>
            <a:ext cx="388739" cy="388739"/>
          </a:xfrm>
          <a:prstGeom prst="roundRect">
            <a:avLst>
              <a:gd name="adj" fmla="val 20006"/>
            </a:avLst>
          </a:prstGeom>
          <a:solidFill>
            <a:srgbClr val="003180"/>
          </a:solidFill>
          <a:ln w="7620">
            <a:solidFill>
              <a:srgbClr val="194A99"/>
            </a:solidFill>
            <a:prstDash val="solid"/>
          </a:ln>
        </p:spPr>
        <p:txBody>
          <a:bodyPr/>
          <a:lstStyle/>
          <a:p>
            <a:endParaRPr lang="en-CA"/>
          </a:p>
        </p:txBody>
      </p:sp>
      <p:sp>
        <p:nvSpPr>
          <p:cNvPr id="14" name="Text 10"/>
          <p:cNvSpPr/>
          <p:nvPr/>
        </p:nvSpPr>
        <p:spPr>
          <a:xfrm>
            <a:off x="6375321" y="6268105"/>
            <a:ext cx="128588" cy="235625"/>
          </a:xfrm>
          <a:prstGeom prst="rect">
            <a:avLst/>
          </a:prstGeom>
          <a:noFill/>
          <a:ln/>
        </p:spPr>
        <p:txBody>
          <a:bodyPr wrap="none" rtlCol="0" anchor="t"/>
          <a:lstStyle/>
          <a:p>
            <a:pPr marL="0" indent="0" algn="ctr">
              <a:lnSpc>
                <a:spcPts val="1856"/>
              </a:lnSpc>
              <a:buNone/>
            </a:pPr>
            <a:r>
              <a:rPr lang="en-US" sz="1856" dirty="0">
                <a:solidFill>
                  <a:srgbClr val="E2E6E9"/>
                </a:solidFill>
                <a:latin typeface="adonis-web" pitchFamily="34" charset="0"/>
                <a:ea typeface="adonis-web" pitchFamily="34" charset="-122"/>
                <a:cs typeface="adonis-web" pitchFamily="34" charset="-120"/>
              </a:rPr>
              <a:t>2</a:t>
            </a:r>
            <a:endParaRPr lang="en-US" sz="1856" dirty="0"/>
          </a:p>
        </p:txBody>
      </p:sp>
      <p:sp>
        <p:nvSpPr>
          <p:cNvPr id="15" name="Text 11"/>
          <p:cNvSpPr/>
          <p:nvPr/>
        </p:nvSpPr>
        <p:spPr>
          <a:xfrm>
            <a:off x="5320308" y="7163514"/>
            <a:ext cx="2238494" cy="245388"/>
          </a:xfrm>
          <a:prstGeom prst="rect">
            <a:avLst/>
          </a:prstGeom>
          <a:noFill/>
          <a:ln/>
        </p:spPr>
        <p:txBody>
          <a:bodyPr wrap="none" rtlCol="0" anchor="t"/>
          <a:lstStyle/>
          <a:p>
            <a:pPr marL="0" indent="0" algn="ctr">
              <a:lnSpc>
                <a:spcPts val="1933"/>
              </a:lnSpc>
              <a:buNone/>
            </a:pPr>
            <a:r>
              <a:rPr lang="en-US" sz="1546" dirty="0">
                <a:solidFill>
                  <a:srgbClr val="E2E6E9"/>
                </a:solidFill>
                <a:latin typeface="adonis-web" pitchFamily="34" charset="0"/>
                <a:ea typeface="adonis-web" pitchFamily="34" charset="-122"/>
                <a:cs typeface="adonis-web" pitchFamily="34" charset="-120"/>
              </a:rPr>
              <a:t>Rise of Independent Artists</a:t>
            </a:r>
            <a:endParaRPr lang="en-US" sz="1546" dirty="0"/>
          </a:p>
        </p:txBody>
      </p:sp>
      <p:sp>
        <p:nvSpPr>
          <p:cNvPr id="16" name="Text 12"/>
          <p:cNvSpPr/>
          <p:nvPr/>
        </p:nvSpPr>
        <p:spPr>
          <a:xfrm>
            <a:off x="4947761" y="7512487"/>
            <a:ext cx="2983706" cy="1382911"/>
          </a:xfrm>
          <a:prstGeom prst="rect">
            <a:avLst/>
          </a:prstGeom>
          <a:noFill/>
          <a:ln/>
        </p:spPr>
        <p:txBody>
          <a:bodyPr wrap="square" rtlCol="0" anchor="t"/>
          <a:lstStyle/>
          <a:p>
            <a:pPr marL="0" indent="0" algn="ctr">
              <a:lnSpc>
                <a:spcPts val="2177"/>
              </a:lnSpc>
              <a:buNone/>
            </a:pPr>
            <a:r>
              <a:rPr lang="en-US" sz="1361" dirty="0">
                <a:solidFill>
                  <a:srgbClr val="E2E6E9"/>
                </a:solidFill>
                <a:latin typeface="adonis-web" pitchFamily="34" charset="0"/>
                <a:ea typeface="adonis-web" pitchFamily="34" charset="-122"/>
                <a:cs typeface="adonis-web" pitchFamily="34" charset="-120"/>
              </a:rPr>
              <a:t>The emergence of independent artists, often showcasing unique styles and genres, brought diversity to the platform, catering to a wider range of musical tastes.</a:t>
            </a:r>
            <a:endParaRPr lang="en-US" sz="1361" dirty="0"/>
          </a:p>
        </p:txBody>
      </p:sp>
      <p:sp>
        <p:nvSpPr>
          <p:cNvPr id="17" name="Shape 13"/>
          <p:cNvSpPr/>
          <p:nvPr/>
        </p:nvSpPr>
        <p:spPr>
          <a:xfrm>
            <a:off x="8173283" y="5781139"/>
            <a:ext cx="34528" cy="604838"/>
          </a:xfrm>
          <a:prstGeom prst="roundRect">
            <a:avLst>
              <a:gd name="adj" fmla="val 225237"/>
            </a:avLst>
          </a:prstGeom>
          <a:solidFill>
            <a:srgbClr val="194A99"/>
          </a:solidFill>
          <a:ln/>
        </p:spPr>
        <p:txBody>
          <a:bodyPr/>
          <a:lstStyle/>
          <a:p>
            <a:endParaRPr lang="en-CA"/>
          </a:p>
        </p:txBody>
      </p:sp>
      <p:sp>
        <p:nvSpPr>
          <p:cNvPr id="18" name="Shape 14"/>
          <p:cNvSpPr/>
          <p:nvPr/>
        </p:nvSpPr>
        <p:spPr>
          <a:xfrm>
            <a:off x="7996237" y="6191548"/>
            <a:ext cx="388739" cy="388739"/>
          </a:xfrm>
          <a:prstGeom prst="roundRect">
            <a:avLst>
              <a:gd name="adj" fmla="val 20006"/>
            </a:avLst>
          </a:prstGeom>
          <a:solidFill>
            <a:srgbClr val="003180"/>
          </a:solidFill>
          <a:ln w="7620">
            <a:solidFill>
              <a:srgbClr val="194A99"/>
            </a:solidFill>
            <a:prstDash val="solid"/>
          </a:ln>
        </p:spPr>
        <p:txBody>
          <a:bodyPr/>
          <a:lstStyle/>
          <a:p>
            <a:endParaRPr lang="en-CA"/>
          </a:p>
        </p:txBody>
      </p:sp>
      <p:sp>
        <p:nvSpPr>
          <p:cNvPr id="19" name="Text 15"/>
          <p:cNvSpPr/>
          <p:nvPr/>
        </p:nvSpPr>
        <p:spPr>
          <a:xfrm>
            <a:off x="8126254" y="6268105"/>
            <a:ext cx="128588" cy="235625"/>
          </a:xfrm>
          <a:prstGeom prst="rect">
            <a:avLst/>
          </a:prstGeom>
          <a:noFill/>
          <a:ln/>
        </p:spPr>
        <p:txBody>
          <a:bodyPr wrap="none" rtlCol="0" anchor="t"/>
          <a:lstStyle/>
          <a:p>
            <a:pPr marL="0" indent="0" algn="ctr">
              <a:lnSpc>
                <a:spcPts val="1856"/>
              </a:lnSpc>
              <a:buNone/>
            </a:pPr>
            <a:r>
              <a:rPr lang="en-US" sz="1856" dirty="0">
                <a:solidFill>
                  <a:srgbClr val="E2E6E9"/>
                </a:solidFill>
                <a:latin typeface="adonis-web" pitchFamily="34" charset="0"/>
                <a:ea typeface="adonis-web" pitchFamily="34" charset="-122"/>
                <a:cs typeface="adonis-web" pitchFamily="34" charset="-120"/>
              </a:rPr>
              <a:t>3</a:t>
            </a:r>
            <a:endParaRPr lang="en-US" sz="1856" dirty="0"/>
          </a:p>
        </p:txBody>
      </p:sp>
      <p:sp>
        <p:nvSpPr>
          <p:cNvPr id="20" name="Text 16"/>
          <p:cNvSpPr/>
          <p:nvPr/>
        </p:nvSpPr>
        <p:spPr>
          <a:xfrm>
            <a:off x="6911102" y="3876437"/>
            <a:ext cx="2558891" cy="245388"/>
          </a:xfrm>
          <a:prstGeom prst="rect">
            <a:avLst/>
          </a:prstGeom>
          <a:noFill/>
          <a:ln/>
        </p:spPr>
        <p:txBody>
          <a:bodyPr wrap="none" rtlCol="0" anchor="t"/>
          <a:lstStyle/>
          <a:p>
            <a:pPr marL="0" indent="0" algn="ctr">
              <a:lnSpc>
                <a:spcPts val="1933"/>
              </a:lnSpc>
              <a:buNone/>
            </a:pPr>
            <a:r>
              <a:rPr lang="en-US" sz="1546" dirty="0">
                <a:solidFill>
                  <a:srgbClr val="E2E6E9"/>
                </a:solidFill>
                <a:latin typeface="adonis-web" pitchFamily="34" charset="0"/>
                <a:ea typeface="adonis-web" pitchFamily="34" charset="-122"/>
                <a:cs typeface="adonis-web" pitchFamily="34" charset="-120"/>
              </a:rPr>
              <a:t>Growth of Streaming Platforms</a:t>
            </a:r>
            <a:endParaRPr lang="en-US" sz="1546" dirty="0"/>
          </a:p>
        </p:txBody>
      </p:sp>
      <p:sp>
        <p:nvSpPr>
          <p:cNvPr id="21" name="Text 17"/>
          <p:cNvSpPr/>
          <p:nvPr/>
        </p:nvSpPr>
        <p:spPr>
          <a:xfrm>
            <a:off x="6698694" y="4225409"/>
            <a:ext cx="2983706" cy="1382911"/>
          </a:xfrm>
          <a:prstGeom prst="rect">
            <a:avLst/>
          </a:prstGeom>
          <a:noFill/>
          <a:ln/>
        </p:spPr>
        <p:txBody>
          <a:bodyPr wrap="square" rtlCol="0" anchor="t"/>
          <a:lstStyle/>
          <a:p>
            <a:pPr marL="0" indent="0" algn="ctr">
              <a:lnSpc>
                <a:spcPts val="2177"/>
              </a:lnSpc>
              <a:buNone/>
            </a:pPr>
            <a:r>
              <a:rPr lang="en-US" sz="1361" dirty="0">
                <a:solidFill>
                  <a:srgbClr val="E2E6E9"/>
                </a:solidFill>
                <a:latin typeface="adonis-web" pitchFamily="34" charset="0"/>
                <a:ea typeface="adonis-web" pitchFamily="34" charset="-122"/>
                <a:cs typeface="adonis-web" pitchFamily="34" charset="-120"/>
              </a:rPr>
              <a:t>The rise of streaming platforms like Spotify and Apple Music, alongside YouTube Music, further expanded the reach of Indian music, providing easy access to a vast library of songs.</a:t>
            </a:r>
            <a:endParaRPr lang="en-US" sz="1361" dirty="0"/>
          </a:p>
        </p:txBody>
      </p:sp>
      <p:sp>
        <p:nvSpPr>
          <p:cNvPr id="22" name="Shape 18"/>
          <p:cNvSpPr/>
          <p:nvPr/>
        </p:nvSpPr>
        <p:spPr>
          <a:xfrm>
            <a:off x="9924336" y="6385858"/>
            <a:ext cx="34528" cy="604838"/>
          </a:xfrm>
          <a:prstGeom prst="roundRect">
            <a:avLst>
              <a:gd name="adj" fmla="val 225237"/>
            </a:avLst>
          </a:prstGeom>
          <a:solidFill>
            <a:srgbClr val="194A99"/>
          </a:solidFill>
          <a:ln/>
        </p:spPr>
        <p:txBody>
          <a:bodyPr/>
          <a:lstStyle/>
          <a:p>
            <a:endParaRPr lang="en-CA"/>
          </a:p>
        </p:txBody>
      </p:sp>
      <p:sp>
        <p:nvSpPr>
          <p:cNvPr id="23" name="Shape 19"/>
          <p:cNvSpPr/>
          <p:nvPr/>
        </p:nvSpPr>
        <p:spPr>
          <a:xfrm>
            <a:off x="9747290" y="6191548"/>
            <a:ext cx="388739" cy="388739"/>
          </a:xfrm>
          <a:prstGeom prst="roundRect">
            <a:avLst>
              <a:gd name="adj" fmla="val 20006"/>
            </a:avLst>
          </a:prstGeom>
          <a:solidFill>
            <a:srgbClr val="003180"/>
          </a:solidFill>
          <a:ln w="7620">
            <a:solidFill>
              <a:srgbClr val="194A99"/>
            </a:solidFill>
            <a:prstDash val="solid"/>
          </a:ln>
        </p:spPr>
        <p:txBody>
          <a:bodyPr/>
          <a:lstStyle/>
          <a:p>
            <a:endParaRPr lang="en-CA"/>
          </a:p>
        </p:txBody>
      </p:sp>
      <p:sp>
        <p:nvSpPr>
          <p:cNvPr id="24" name="Text 20"/>
          <p:cNvSpPr/>
          <p:nvPr/>
        </p:nvSpPr>
        <p:spPr>
          <a:xfrm>
            <a:off x="9877306" y="6268105"/>
            <a:ext cx="128588" cy="235625"/>
          </a:xfrm>
          <a:prstGeom prst="rect">
            <a:avLst/>
          </a:prstGeom>
          <a:noFill/>
          <a:ln/>
        </p:spPr>
        <p:txBody>
          <a:bodyPr wrap="none" rtlCol="0" anchor="t"/>
          <a:lstStyle/>
          <a:p>
            <a:pPr marL="0" indent="0" algn="ctr">
              <a:lnSpc>
                <a:spcPts val="1856"/>
              </a:lnSpc>
              <a:buNone/>
            </a:pPr>
            <a:r>
              <a:rPr lang="en-US" sz="1856" dirty="0">
                <a:solidFill>
                  <a:srgbClr val="E2E6E9"/>
                </a:solidFill>
                <a:latin typeface="adonis-web" pitchFamily="34" charset="0"/>
                <a:ea typeface="adonis-web" pitchFamily="34" charset="-122"/>
                <a:cs typeface="adonis-web" pitchFamily="34" charset="-120"/>
              </a:rPr>
              <a:t>4</a:t>
            </a:r>
            <a:endParaRPr lang="en-US" sz="1856" dirty="0"/>
          </a:p>
        </p:txBody>
      </p:sp>
      <p:sp>
        <p:nvSpPr>
          <p:cNvPr id="25" name="Text 21"/>
          <p:cNvSpPr/>
          <p:nvPr/>
        </p:nvSpPr>
        <p:spPr>
          <a:xfrm>
            <a:off x="8959691" y="7163514"/>
            <a:ext cx="1963817" cy="245388"/>
          </a:xfrm>
          <a:prstGeom prst="rect">
            <a:avLst/>
          </a:prstGeom>
          <a:noFill/>
          <a:ln/>
        </p:spPr>
        <p:txBody>
          <a:bodyPr wrap="none" rtlCol="0" anchor="t"/>
          <a:lstStyle/>
          <a:p>
            <a:pPr marL="0" indent="0" algn="ctr">
              <a:lnSpc>
                <a:spcPts val="1933"/>
              </a:lnSpc>
              <a:buNone/>
            </a:pPr>
            <a:r>
              <a:rPr lang="en-US" sz="1546" dirty="0">
                <a:solidFill>
                  <a:srgbClr val="E2E6E9"/>
                </a:solidFill>
                <a:latin typeface="adonis-web" pitchFamily="34" charset="0"/>
                <a:ea typeface="adonis-web" pitchFamily="34" charset="-122"/>
                <a:cs typeface="adonis-web" pitchFamily="34" charset="-120"/>
              </a:rPr>
              <a:t>Global Recognition</a:t>
            </a:r>
            <a:endParaRPr lang="en-US" sz="1546" dirty="0"/>
          </a:p>
        </p:txBody>
      </p:sp>
      <p:sp>
        <p:nvSpPr>
          <p:cNvPr id="26" name="Text 22"/>
          <p:cNvSpPr/>
          <p:nvPr/>
        </p:nvSpPr>
        <p:spPr>
          <a:xfrm>
            <a:off x="8449747" y="7512487"/>
            <a:ext cx="2983706" cy="1106329"/>
          </a:xfrm>
          <a:prstGeom prst="rect">
            <a:avLst/>
          </a:prstGeom>
          <a:noFill/>
          <a:ln/>
        </p:spPr>
        <p:txBody>
          <a:bodyPr wrap="square" rtlCol="0" anchor="t"/>
          <a:lstStyle/>
          <a:p>
            <a:pPr marL="0" indent="0" algn="ctr">
              <a:lnSpc>
                <a:spcPts val="2177"/>
              </a:lnSpc>
              <a:buNone/>
            </a:pPr>
            <a:r>
              <a:rPr lang="en-US" sz="1361" dirty="0">
                <a:solidFill>
                  <a:srgbClr val="E2E6E9"/>
                </a:solidFill>
                <a:latin typeface="adonis-web" pitchFamily="34" charset="0"/>
                <a:ea typeface="adonis-web" pitchFamily="34" charset="-122"/>
                <a:cs typeface="adonis-web" pitchFamily="34" charset="-120"/>
              </a:rPr>
              <a:t>Indian music has gained global recognition, with artists like AR Rahman, A.R. Rehman, and Pritam garnering international acclaim and collaborations.</a:t>
            </a:r>
            <a:endParaRPr lang="en-US" sz="1361"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txBody>
          <a:bodyPr/>
          <a:lstStyle/>
          <a:p>
            <a:endParaRPr lang="en-CA"/>
          </a:p>
        </p:txBody>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sp>
        <p:nvSpPr>
          <p:cNvPr id="5" name="Text 1"/>
          <p:cNvSpPr/>
          <p:nvPr/>
        </p:nvSpPr>
        <p:spPr>
          <a:xfrm>
            <a:off x="6091238" y="709374"/>
            <a:ext cx="7934325" cy="981789"/>
          </a:xfrm>
          <a:prstGeom prst="rect">
            <a:avLst/>
          </a:prstGeom>
          <a:noFill/>
          <a:ln/>
        </p:spPr>
        <p:txBody>
          <a:bodyPr wrap="square" rtlCol="0" anchor="t"/>
          <a:lstStyle/>
          <a:p>
            <a:pPr marL="0" indent="0">
              <a:lnSpc>
                <a:spcPts val="3866"/>
              </a:lnSpc>
              <a:buNone/>
            </a:pPr>
            <a:r>
              <a:rPr lang="en-US" sz="3093" dirty="0">
                <a:solidFill>
                  <a:srgbClr val="F5F0F0"/>
                </a:solidFill>
                <a:latin typeface="adonis-web" pitchFamily="34" charset="0"/>
                <a:ea typeface="adonis-web" pitchFamily="34" charset="-122"/>
                <a:cs typeface="adonis-web" pitchFamily="34" charset="-120"/>
              </a:rPr>
              <a:t>Decoding Popularity: What Makes a Song Go Viral?</a:t>
            </a:r>
            <a:endParaRPr lang="en-US" sz="3093" dirty="0"/>
          </a:p>
        </p:txBody>
      </p:sp>
      <p:sp>
        <p:nvSpPr>
          <p:cNvPr id="6" name="Shape 2"/>
          <p:cNvSpPr/>
          <p:nvPr/>
        </p:nvSpPr>
        <p:spPr>
          <a:xfrm>
            <a:off x="6091238" y="1950363"/>
            <a:ext cx="7934325" cy="1262896"/>
          </a:xfrm>
          <a:prstGeom prst="roundRect">
            <a:avLst>
              <a:gd name="adj" fmla="val 6158"/>
            </a:avLst>
          </a:prstGeom>
          <a:solidFill>
            <a:srgbClr val="003180"/>
          </a:solidFill>
          <a:ln w="7620">
            <a:solidFill>
              <a:srgbClr val="194A99"/>
            </a:solidFill>
            <a:prstDash val="solid"/>
          </a:ln>
        </p:spPr>
        <p:txBody>
          <a:bodyPr/>
          <a:lstStyle/>
          <a:p>
            <a:endParaRPr lang="en-CA"/>
          </a:p>
        </p:txBody>
      </p:sp>
      <p:sp>
        <p:nvSpPr>
          <p:cNvPr id="7" name="Text 3"/>
          <p:cNvSpPr/>
          <p:nvPr/>
        </p:nvSpPr>
        <p:spPr>
          <a:xfrm>
            <a:off x="6271617" y="2130743"/>
            <a:ext cx="1963817" cy="245388"/>
          </a:xfrm>
          <a:prstGeom prst="rect">
            <a:avLst/>
          </a:prstGeom>
          <a:noFill/>
          <a:ln/>
        </p:spPr>
        <p:txBody>
          <a:bodyPr wrap="none" rtlCol="0" anchor="t"/>
          <a:lstStyle/>
          <a:p>
            <a:pPr marL="0" indent="0">
              <a:lnSpc>
                <a:spcPts val="1933"/>
              </a:lnSpc>
              <a:buNone/>
            </a:pPr>
            <a:r>
              <a:rPr lang="en-US" sz="1546" dirty="0">
                <a:solidFill>
                  <a:srgbClr val="E2E6E9"/>
                </a:solidFill>
                <a:latin typeface="adonis-web" pitchFamily="34" charset="0"/>
                <a:ea typeface="adonis-web" pitchFamily="34" charset="-122"/>
                <a:cs typeface="adonis-web" pitchFamily="34" charset="-120"/>
              </a:rPr>
              <a:t>Catchy Lyrics</a:t>
            </a:r>
            <a:endParaRPr lang="en-US" sz="1546" dirty="0"/>
          </a:p>
        </p:txBody>
      </p:sp>
      <p:sp>
        <p:nvSpPr>
          <p:cNvPr id="8" name="Text 4"/>
          <p:cNvSpPr/>
          <p:nvPr/>
        </p:nvSpPr>
        <p:spPr>
          <a:xfrm>
            <a:off x="6271617" y="2479715"/>
            <a:ext cx="7573566" cy="553164"/>
          </a:xfrm>
          <a:prstGeom prst="rect">
            <a:avLst/>
          </a:prstGeom>
          <a:noFill/>
          <a:ln/>
        </p:spPr>
        <p:txBody>
          <a:bodyPr wrap="square" rtlCol="0" anchor="t"/>
          <a:lstStyle/>
          <a:p>
            <a:pPr marL="0" indent="0">
              <a:lnSpc>
                <a:spcPts val="2177"/>
              </a:lnSpc>
              <a:buNone/>
            </a:pPr>
            <a:r>
              <a:rPr lang="en-US" sz="1361" dirty="0">
                <a:solidFill>
                  <a:srgbClr val="E2E6E9"/>
                </a:solidFill>
                <a:latin typeface="adonis-web" pitchFamily="34" charset="0"/>
                <a:ea typeface="adonis-web" pitchFamily="34" charset="-122"/>
                <a:cs typeface="adonis-web" pitchFamily="34" charset="-120"/>
              </a:rPr>
              <a:t>Lyrics that are relatable, memorable, and easily sung along to can significantly contribute to a song's virality.</a:t>
            </a:r>
            <a:endParaRPr lang="en-US" sz="1361" dirty="0"/>
          </a:p>
        </p:txBody>
      </p:sp>
      <p:sp>
        <p:nvSpPr>
          <p:cNvPr id="9" name="Shape 5"/>
          <p:cNvSpPr/>
          <p:nvPr/>
        </p:nvSpPr>
        <p:spPr>
          <a:xfrm>
            <a:off x="6091238" y="3386018"/>
            <a:ext cx="7934325" cy="1262896"/>
          </a:xfrm>
          <a:prstGeom prst="roundRect">
            <a:avLst>
              <a:gd name="adj" fmla="val 6158"/>
            </a:avLst>
          </a:prstGeom>
          <a:solidFill>
            <a:srgbClr val="003180"/>
          </a:solidFill>
          <a:ln w="7620">
            <a:solidFill>
              <a:srgbClr val="194A99"/>
            </a:solidFill>
            <a:prstDash val="solid"/>
          </a:ln>
        </p:spPr>
        <p:txBody>
          <a:bodyPr/>
          <a:lstStyle/>
          <a:p>
            <a:endParaRPr lang="en-CA"/>
          </a:p>
        </p:txBody>
      </p:sp>
      <p:sp>
        <p:nvSpPr>
          <p:cNvPr id="10" name="Text 6"/>
          <p:cNvSpPr/>
          <p:nvPr/>
        </p:nvSpPr>
        <p:spPr>
          <a:xfrm>
            <a:off x="6271617" y="3566398"/>
            <a:ext cx="1963817" cy="245388"/>
          </a:xfrm>
          <a:prstGeom prst="rect">
            <a:avLst/>
          </a:prstGeom>
          <a:noFill/>
          <a:ln/>
        </p:spPr>
        <p:txBody>
          <a:bodyPr wrap="none" rtlCol="0" anchor="t"/>
          <a:lstStyle/>
          <a:p>
            <a:pPr marL="0" indent="0">
              <a:lnSpc>
                <a:spcPts val="1933"/>
              </a:lnSpc>
              <a:buNone/>
            </a:pPr>
            <a:r>
              <a:rPr lang="en-US" sz="1546" dirty="0">
                <a:solidFill>
                  <a:srgbClr val="E2E6E9"/>
                </a:solidFill>
                <a:latin typeface="adonis-web" pitchFamily="34" charset="0"/>
                <a:ea typeface="adonis-web" pitchFamily="34" charset="-122"/>
                <a:cs typeface="adonis-web" pitchFamily="34" charset="-120"/>
              </a:rPr>
              <a:t>Engaging Music Videos</a:t>
            </a:r>
            <a:endParaRPr lang="en-US" sz="1546" dirty="0"/>
          </a:p>
        </p:txBody>
      </p:sp>
      <p:sp>
        <p:nvSpPr>
          <p:cNvPr id="11" name="Text 7"/>
          <p:cNvSpPr/>
          <p:nvPr/>
        </p:nvSpPr>
        <p:spPr>
          <a:xfrm>
            <a:off x="6271617" y="3915370"/>
            <a:ext cx="7573566" cy="553164"/>
          </a:xfrm>
          <a:prstGeom prst="rect">
            <a:avLst/>
          </a:prstGeom>
          <a:noFill/>
          <a:ln/>
        </p:spPr>
        <p:txBody>
          <a:bodyPr wrap="square" rtlCol="0" anchor="t"/>
          <a:lstStyle/>
          <a:p>
            <a:pPr marL="0" indent="0">
              <a:lnSpc>
                <a:spcPts val="2177"/>
              </a:lnSpc>
              <a:buNone/>
            </a:pPr>
            <a:r>
              <a:rPr lang="en-US" sz="1361" dirty="0">
                <a:solidFill>
                  <a:srgbClr val="E2E6E9"/>
                </a:solidFill>
                <a:latin typeface="adonis-web" pitchFamily="34" charset="0"/>
                <a:ea typeface="adonis-web" pitchFamily="34" charset="-122"/>
                <a:cs typeface="adonis-web" pitchFamily="34" charset="-120"/>
              </a:rPr>
              <a:t>High-quality music videos with captivating visuals, compelling narratives, and creative choreography can enhance a song's appeal.</a:t>
            </a:r>
            <a:endParaRPr lang="en-US" sz="1361" dirty="0"/>
          </a:p>
        </p:txBody>
      </p:sp>
      <p:sp>
        <p:nvSpPr>
          <p:cNvPr id="12" name="Shape 8"/>
          <p:cNvSpPr/>
          <p:nvPr/>
        </p:nvSpPr>
        <p:spPr>
          <a:xfrm>
            <a:off x="6091238" y="4821674"/>
            <a:ext cx="7934325" cy="1262896"/>
          </a:xfrm>
          <a:prstGeom prst="roundRect">
            <a:avLst>
              <a:gd name="adj" fmla="val 6158"/>
            </a:avLst>
          </a:prstGeom>
          <a:solidFill>
            <a:srgbClr val="003180"/>
          </a:solidFill>
          <a:ln w="7620">
            <a:solidFill>
              <a:srgbClr val="194A99"/>
            </a:solidFill>
            <a:prstDash val="solid"/>
          </a:ln>
        </p:spPr>
        <p:txBody>
          <a:bodyPr/>
          <a:lstStyle/>
          <a:p>
            <a:endParaRPr lang="en-CA"/>
          </a:p>
        </p:txBody>
      </p:sp>
      <p:sp>
        <p:nvSpPr>
          <p:cNvPr id="13" name="Text 9"/>
          <p:cNvSpPr/>
          <p:nvPr/>
        </p:nvSpPr>
        <p:spPr>
          <a:xfrm>
            <a:off x="6271617" y="5002054"/>
            <a:ext cx="1963817" cy="245388"/>
          </a:xfrm>
          <a:prstGeom prst="rect">
            <a:avLst/>
          </a:prstGeom>
          <a:noFill/>
          <a:ln/>
        </p:spPr>
        <p:txBody>
          <a:bodyPr wrap="none" rtlCol="0" anchor="t"/>
          <a:lstStyle/>
          <a:p>
            <a:pPr marL="0" indent="0">
              <a:lnSpc>
                <a:spcPts val="1933"/>
              </a:lnSpc>
              <a:buNone/>
            </a:pPr>
            <a:r>
              <a:rPr lang="en-US" sz="1546" dirty="0">
                <a:solidFill>
                  <a:srgbClr val="E2E6E9"/>
                </a:solidFill>
                <a:latin typeface="adonis-web" pitchFamily="34" charset="0"/>
                <a:ea typeface="adonis-web" pitchFamily="34" charset="-122"/>
                <a:cs typeface="adonis-web" pitchFamily="34" charset="-120"/>
              </a:rPr>
              <a:t>Strong Collaborations</a:t>
            </a:r>
            <a:endParaRPr lang="en-US" sz="1546" dirty="0"/>
          </a:p>
        </p:txBody>
      </p:sp>
      <p:sp>
        <p:nvSpPr>
          <p:cNvPr id="14" name="Text 10"/>
          <p:cNvSpPr/>
          <p:nvPr/>
        </p:nvSpPr>
        <p:spPr>
          <a:xfrm>
            <a:off x="6271617" y="5351026"/>
            <a:ext cx="7573566" cy="553164"/>
          </a:xfrm>
          <a:prstGeom prst="rect">
            <a:avLst/>
          </a:prstGeom>
          <a:noFill/>
          <a:ln/>
        </p:spPr>
        <p:txBody>
          <a:bodyPr wrap="square" rtlCol="0" anchor="t"/>
          <a:lstStyle/>
          <a:p>
            <a:pPr marL="0" indent="0">
              <a:lnSpc>
                <a:spcPts val="2177"/>
              </a:lnSpc>
              <a:buNone/>
            </a:pPr>
            <a:r>
              <a:rPr lang="en-US" sz="1361" dirty="0">
                <a:solidFill>
                  <a:srgbClr val="E2E6E9"/>
                </a:solidFill>
                <a:latin typeface="adonis-web" pitchFamily="34" charset="0"/>
                <a:ea typeface="adonis-web" pitchFamily="34" charset="-122"/>
                <a:cs typeface="adonis-web" pitchFamily="34" charset="-120"/>
              </a:rPr>
              <a:t>Collaborations between popular artists can create buzz and attract new audiences, expanding the song's reach and potential for virality.</a:t>
            </a:r>
            <a:endParaRPr lang="en-US" sz="1361" dirty="0"/>
          </a:p>
        </p:txBody>
      </p:sp>
      <p:sp>
        <p:nvSpPr>
          <p:cNvPr id="15" name="Shape 11"/>
          <p:cNvSpPr/>
          <p:nvPr/>
        </p:nvSpPr>
        <p:spPr>
          <a:xfrm>
            <a:off x="6091238" y="6257330"/>
            <a:ext cx="7934325" cy="1262896"/>
          </a:xfrm>
          <a:prstGeom prst="roundRect">
            <a:avLst>
              <a:gd name="adj" fmla="val 6158"/>
            </a:avLst>
          </a:prstGeom>
          <a:solidFill>
            <a:srgbClr val="003180"/>
          </a:solidFill>
          <a:ln w="7620">
            <a:solidFill>
              <a:srgbClr val="194A99"/>
            </a:solidFill>
            <a:prstDash val="solid"/>
          </a:ln>
        </p:spPr>
        <p:txBody>
          <a:bodyPr/>
          <a:lstStyle/>
          <a:p>
            <a:endParaRPr lang="en-CA"/>
          </a:p>
        </p:txBody>
      </p:sp>
      <p:sp>
        <p:nvSpPr>
          <p:cNvPr id="16" name="Text 12"/>
          <p:cNvSpPr/>
          <p:nvPr/>
        </p:nvSpPr>
        <p:spPr>
          <a:xfrm>
            <a:off x="6271617" y="6437709"/>
            <a:ext cx="2473523" cy="245388"/>
          </a:xfrm>
          <a:prstGeom prst="rect">
            <a:avLst/>
          </a:prstGeom>
          <a:noFill/>
          <a:ln/>
        </p:spPr>
        <p:txBody>
          <a:bodyPr wrap="none" rtlCol="0" anchor="t"/>
          <a:lstStyle/>
          <a:p>
            <a:pPr marL="0" indent="0">
              <a:lnSpc>
                <a:spcPts val="1933"/>
              </a:lnSpc>
              <a:buNone/>
            </a:pPr>
            <a:r>
              <a:rPr lang="en-US" sz="1546" dirty="0">
                <a:solidFill>
                  <a:srgbClr val="E2E6E9"/>
                </a:solidFill>
                <a:latin typeface="adonis-web" pitchFamily="34" charset="0"/>
                <a:ea typeface="adonis-web" pitchFamily="34" charset="-122"/>
                <a:cs typeface="adonis-web" pitchFamily="34" charset="-120"/>
              </a:rPr>
              <a:t>Effective Marketing Strategies</a:t>
            </a:r>
            <a:endParaRPr lang="en-US" sz="1546" dirty="0"/>
          </a:p>
        </p:txBody>
      </p:sp>
      <p:sp>
        <p:nvSpPr>
          <p:cNvPr id="17" name="Text 13"/>
          <p:cNvSpPr/>
          <p:nvPr/>
        </p:nvSpPr>
        <p:spPr>
          <a:xfrm>
            <a:off x="6271617" y="6786682"/>
            <a:ext cx="7573566" cy="553164"/>
          </a:xfrm>
          <a:prstGeom prst="rect">
            <a:avLst/>
          </a:prstGeom>
          <a:noFill/>
          <a:ln/>
        </p:spPr>
        <p:txBody>
          <a:bodyPr wrap="square" rtlCol="0" anchor="t"/>
          <a:lstStyle/>
          <a:p>
            <a:pPr marL="0" indent="0">
              <a:lnSpc>
                <a:spcPts val="2177"/>
              </a:lnSpc>
              <a:buNone/>
            </a:pPr>
            <a:r>
              <a:rPr lang="en-US" sz="1361" dirty="0">
                <a:solidFill>
                  <a:srgbClr val="E2E6E9"/>
                </a:solidFill>
                <a:latin typeface="adonis-web" pitchFamily="34" charset="0"/>
                <a:ea typeface="adonis-web" pitchFamily="34" charset="-122"/>
                <a:cs typeface="adonis-web" pitchFamily="34" charset="-120"/>
              </a:rPr>
              <a:t>Targeted marketing campaigns, including social media promotion, influencer partnerships, and strategic collaborations, can drive awareness and engagement for a song.</a:t>
            </a:r>
            <a:endParaRPr lang="en-US" sz="1361"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9773960"/>
          </a:xfrm>
          <a:prstGeom prst="rect">
            <a:avLst/>
          </a:prstGeom>
          <a:solidFill>
            <a:srgbClr val="09151A">
              <a:alpha val="75000"/>
            </a:srgbClr>
          </a:solidFill>
          <a:ln/>
        </p:spPr>
        <p:txBody>
          <a:bodyPr/>
          <a:lstStyle/>
          <a:p>
            <a:endParaRPr lang="en-CA"/>
          </a:p>
        </p:txBody>
      </p:sp>
      <p:pic>
        <p:nvPicPr>
          <p:cNvPr id="4" name="Image 1" descr="preencoded.png"/>
          <p:cNvPicPr>
            <a:picLocks noChangeAspect="1"/>
          </p:cNvPicPr>
          <p:nvPr/>
        </p:nvPicPr>
        <p:blipFill>
          <a:blip r:embed="rId4"/>
          <a:stretch>
            <a:fillRect/>
          </a:stretch>
        </p:blipFill>
        <p:spPr>
          <a:xfrm>
            <a:off x="0" y="0"/>
            <a:ext cx="5486400" cy="9773960"/>
          </a:xfrm>
          <a:prstGeom prst="rect">
            <a:avLst/>
          </a:prstGeom>
        </p:spPr>
      </p:pic>
      <p:sp>
        <p:nvSpPr>
          <p:cNvPr id="5" name="Text 1"/>
          <p:cNvSpPr/>
          <p:nvPr/>
        </p:nvSpPr>
        <p:spPr>
          <a:xfrm>
            <a:off x="6091238" y="475178"/>
            <a:ext cx="7934325" cy="981789"/>
          </a:xfrm>
          <a:prstGeom prst="rect">
            <a:avLst/>
          </a:prstGeom>
          <a:noFill/>
          <a:ln/>
        </p:spPr>
        <p:txBody>
          <a:bodyPr wrap="square" rtlCol="0" anchor="t"/>
          <a:lstStyle/>
          <a:p>
            <a:pPr marL="0" indent="0">
              <a:lnSpc>
                <a:spcPts val="3866"/>
              </a:lnSpc>
              <a:buNone/>
            </a:pPr>
            <a:r>
              <a:rPr lang="en-US" sz="3093" dirty="0">
                <a:solidFill>
                  <a:srgbClr val="F5F0F0"/>
                </a:solidFill>
                <a:latin typeface="adonis-web" pitchFamily="34" charset="0"/>
                <a:ea typeface="adonis-web" pitchFamily="34" charset="-122"/>
                <a:cs typeface="adonis-web" pitchFamily="34" charset="-120"/>
              </a:rPr>
              <a:t>Genre Preferences: India's Favorite Musical Flavors</a:t>
            </a:r>
            <a:endParaRPr lang="en-US" sz="3093" dirty="0"/>
          </a:p>
        </p:txBody>
      </p:sp>
      <p:pic>
        <p:nvPicPr>
          <p:cNvPr id="6" name="Image 2" descr="preencoded.png"/>
          <p:cNvPicPr>
            <a:picLocks noChangeAspect="1"/>
          </p:cNvPicPr>
          <p:nvPr/>
        </p:nvPicPr>
        <p:blipFill>
          <a:blip r:embed="rId5"/>
          <a:stretch>
            <a:fillRect/>
          </a:stretch>
        </p:blipFill>
        <p:spPr>
          <a:xfrm>
            <a:off x="6091238" y="1716167"/>
            <a:ext cx="431959" cy="431959"/>
          </a:xfrm>
          <a:prstGeom prst="rect">
            <a:avLst/>
          </a:prstGeom>
        </p:spPr>
      </p:pic>
      <p:sp>
        <p:nvSpPr>
          <p:cNvPr id="7" name="Text 2"/>
          <p:cNvSpPr/>
          <p:nvPr/>
        </p:nvSpPr>
        <p:spPr>
          <a:xfrm>
            <a:off x="6091238" y="2320885"/>
            <a:ext cx="1963817" cy="245388"/>
          </a:xfrm>
          <a:prstGeom prst="rect">
            <a:avLst/>
          </a:prstGeom>
          <a:noFill/>
          <a:ln/>
        </p:spPr>
        <p:txBody>
          <a:bodyPr wrap="none" rtlCol="0" anchor="t"/>
          <a:lstStyle/>
          <a:p>
            <a:pPr marL="0" indent="0" algn="l">
              <a:lnSpc>
                <a:spcPts val="1933"/>
              </a:lnSpc>
              <a:buNone/>
            </a:pPr>
            <a:r>
              <a:rPr lang="en-US" sz="1546" dirty="0">
                <a:solidFill>
                  <a:srgbClr val="E2E6E9"/>
                </a:solidFill>
                <a:latin typeface="adonis-web" pitchFamily="34" charset="0"/>
                <a:ea typeface="adonis-web" pitchFamily="34" charset="-122"/>
                <a:cs typeface="adonis-web" pitchFamily="34" charset="-120"/>
              </a:rPr>
              <a:t>Bollywood</a:t>
            </a:r>
            <a:endParaRPr lang="en-US" sz="1546" dirty="0"/>
          </a:p>
        </p:txBody>
      </p:sp>
      <p:sp>
        <p:nvSpPr>
          <p:cNvPr id="8" name="Text 3"/>
          <p:cNvSpPr/>
          <p:nvPr/>
        </p:nvSpPr>
        <p:spPr>
          <a:xfrm>
            <a:off x="6091238" y="2669857"/>
            <a:ext cx="7934325" cy="553164"/>
          </a:xfrm>
          <a:prstGeom prst="rect">
            <a:avLst/>
          </a:prstGeom>
          <a:noFill/>
          <a:ln/>
        </p:spPr>
        <p:txBody>
          <a:bodyPr wrap="square" rtlCol="0" anchor="t"/>
          <a:lstStyle/>
          <a:p>
            <a:pPr marL="0" indent="0" algn="l">
              <a:lnSpc>
                <a:spcPts val="2177"/>
              </a:lnSpc>
              <a:buNone/>
            </a:pPr>
            <a:r>
              <a:rPr lang="en-US" sz="1361" dirty="0">
                <a:solidFill>
                  <a:srgbClr val="E2E6E9"/>
                </a:solidFill>
                <a:latin typeface="adonis-web" pitchFamily="34" charset="0"/>
                <a:ea typeface="adonis-web" pitchFamily="34" charset="-122"/>
                <a:cs typeface="adonis-web" pitchFamily="34" charset="-120"/>
              </a:rPr>
              <a:t>Bollywood music remains a dominant force, with its catchy tunes, emotional depth, and captivating narratives continuing to attract a large audience.</a:t>
            </a:r>
            <a:endParaRPr lang="en-US" sz="1361" dirty="0"/>
          </a:p>
        </p:txBody>
      </p:sp>
      <p:pic>
        <p:nvPicPr>
          <p:cNvPr id="9" name="Image 3" descr="preencoded.png"/>
          <p:cNvPicPr>
            <a:picLocks noChangeAspect="1"/>
          </p:cNvPicPr>
          <p:nvPr/>
        </p:nvPicPr>
        <p:blipFill>
          <a:blip r:embed="rId6"/>
          <a:stretch>
            <a:fillRect/>
          </a:stretch>
        </p:blipFill>
        <p:spPr>
          <a:xfrm>
            <a:off x="6091238" y="3741420"/>
            <a:ext cx="431959" cy="431959"/>
          </a:xfrm>
          <a:prstGeom prst="rect">
            <a:avLst/>
          </a:prstGeom>
        </p:spPr>
      </p:pic>
      <p:sp>
        <p:nvSpPr>
          <p:cNvPr id="10" name="Text 4"/>
          <p:cNvSpPr/>
          <p:nvPr/>
        </p:nvSpPr>
        <p:spPr>
          <a:xfrm>
            <a:off x="6091238" y="4346138"/>
            <a:ext cx="1963817" cy="245388"/>
          </a:xfrm>
          <a:prstGeom prst="rect">
            <a:avLst/>
          </a:prstGeom>
          <a:noFill/>
          <a:ln/>
        </p:spPr>
        <p:txBody>
          <a:bodyPr wrap="none" rtlCol="0" anchor="t"/>
          <a:lstStyle/>
          <a:p>
            <a:pPr marL="0" indent="0" algn="l">
              <a:lnSpc>
                <a:spcPts val="1933"/>
              </a:lnSpc>
              <a:buNone/>
            </a:pPr>
            <a:r>
              <a:rPr lang="en-US" sz="1546" dirty="0">
                <a:solidFill>
                  <a:srgbClr val="E2E6E9"/>
                </a:solidFill>
                <a:latin typeface="adonis-web" pitchFamily="34" charset="0"/>
                <a:ea typeface="adonis-web" pitchFamily="34" charset="-122"/>
                <a:cs typeface="adonis-web" pitchFamily="34" charset="-120"/>
              </a:rPr>
              <a:t>Pop</a:t>
            </a:r>
            <a:endParaRPr lang="en-US" sz="1546" dirty="0"/>
          </a:p>
        </p:txBody>
      </p:sp>
      <p:sp>
        <p:nvSpPr>
          <p:cNvPr id="11" name="Text 5"/>
          <p:cNvSpPr/>
          <p:nvPr/>
        </p:nvSpPr>
        <p:spPr>
          <a:xfrm>
            <a:off x="6091238" y="4695111"/>
            <a:ext cx="7934325" cy="553164"/>
          </a:xfrm>
          <a:prstGeom prst="rect">
            <a:avLst/>
          </a:prstGeom>
          <a:noFill/>
          <a:ln/>
        </p:spPr>
        <p:txBody>
          <a:bodyPr wrap="square" rtlCol="0" anchor="t"/>
          <a:lstStyle/>
          <a:p>
            <a:pPr marL="0" indent="0" algn="l">
              <a:lnSpc>
                <a:spcPts val="2177"/>
              </a:lnSpc>
              <a:buNone/>
            </a:pPr>
            <a:r>
              <a:rPr lang="en-US" sz="1361" dirty="0">
                <a:solidFill>
                  <a:srgbClr val="E2E6E9"/>
                </a:solidFill>
                <a:latin typeface="adonis-web" pitchFamily="34" charset="0"/>
                <a:ea typeface="adonis-web" pitchFamily="34" charset="-122"/>
                <a:cs typeface="adonis-web" pitchFamily="34" charset="-120"/>
              </a:rPr>
              <a:t>Indian pop music offers a contemporary and energetic sound, often incorporating elements of electronic music, hip hop, and R&amp;B.</a:t>
            </a:r>
            <a:endParaRPr lang="en-US" sz="1361" dirty="0"/>
          </a:p>
        </p:txBody>
      </p:sp>
      <p:pic>
        <p:nvPicPr>
          <p:cNvPr id="12" name="Image 4" descr="preencoded.png"/>
          <p:cNvPicPr>
            <a:picLocks noChangeAspect="1"/>
          </p:cNvPicPr>
          <p:nvPr/>
        </p:nvPicPr>
        <p:blipFill>
          <a:blip r:embed="rId7"/>
          <a:stretch>
            <a:fillRect/>
          </a:stretch>
        </p:blipFill>
        <p:spPr>
          <a:xfrm>
            <a:off x="6091238" y="5766673"/>
            <a:ext cx="431959" cy="431959"/>
          </a:xfrm>
          <a:prstGeom prst="rect">
            <a:avLst/>
          </a:prstGeom>
        </p:spPr>
      </p:pic>
      <p:sp>
        <p:nvSpPr>
          <p:cNvPr id="13" name="Text 6"/>
          <p:cNvSpPr/>
          <p:nvPr/>
        </p:nvSpPr>
        <p:spPr>
          <a:xfrm>
            <a:off x="6091238" y="6371392"/>
            <a:ext cx="1963817" cy="245388"/>
          </a:xfrm>
          <a:prstGeom prst="rect">
            <a:avLst/>
          </a:prstGeom>
          <a:noFill/>
          <a:ln/>
        </p:spPr>
        <p:txBody>
          <a:bodyPr wrap="none" rtlCol="0" anchor="t"/>
          <a:lstStyle/>
          <a:p>
            <a:pPr marL="0" indent="0" algn="l">
              <a:lnSpc>
                <a:spcPts val="1933"/>
              </a:lnSpc>
              <a:buNone/>
            </a:pPr>
            <a:r>
              <a:rPr lang="en-US" sz="1546" dirty="0">
                <a:solidFill>
                  <a:srgbClr val="E2E6E9"/>
                </a:solidFill>
                <a:latin typeface="adonis-web" pitchFamily="34" charset="0"/>
                <a:ea typeface="adonis-web" pitchFamily="34" charset="-122"/>
                <a:cs typeface="adonis-web" pitchFamily="34" charset="-120"/>
              </a:rPr>
              <a:t>Indie</a:t>
            </a:r>
            <a:endParaRPr lang="en-US" sz="1546" dirty="0"/>
          </a:p>
        </p:txBody>
      </p:sp>
      <p:sp>
        <p:nvSpPr>
          <p:cNvPr id="14" name="Text 7"/>
          <p:cNvSpPr/>
          <p:nvPr/>
        </p:nvSpPr>
        <p:spPr>
          <a:xfrm>
            <a:off x="6091238" y="6720364"/>
            <a:ext cx="7934325" cy="553164"/>
          </a:xfrm>
          <a:prstGeom prst="rect">
            <a:avLst/>
          </a:prstGeom>
          <a:noFill/>
          <a:ln/>
        </p:spPr>
        <p:txBody>
          <a:bodyPr wrap="square" rtlCol="0" anchor="t"/>
          <a:lstStyle/>
          <a:p>
            <a:pPr marL="0" indent="0" algn="l">
              <a:lnSpc>
                <a:spcPts val="2177"/>
              </a:lnSpc>
              <a:buNone/>
            </a:pPr>
            <a:r>
              <a:rPr lang="en-US" sz="1361" dirty="0">
                <a:solidFill>
                  <a:srgbClr val="E2E6E9"/>
                </a:solidFill>
                <a:latin typeface="adonis-web" pitchFamily="34" charset="0"/>
                <a:ea typeface="adonis-web" pitchFamily="34" charset="-122"/>
                <a:cs typeface="adonis-web" pitchFamily="34" charset="-120"/>
              </a:rPr>
              <a:t>Indie music showcases a diverse range of independent artists exploring experimental sounds, unique lyrics, and innovative musical arrangements.</a:t>
            </a:r>
            <a:endParaRPr lang="en-US" sz="1361" dirty="0"/>
          </a:p>
        </p:txBody>
      </p:sp>
      <p:pic>
        <p:nvPicPr>
          <p:cNvPr id="15" name="Image 5" descr="preencoded.png"/>
          <p:cNvPicPr>
            <a:picLocks noChangeAspect="1"/>
          </p:cNvPicPr>
          <p:nvPr/>
        </p:nvPicPr>
        <p:blipFill>
          <a:blip r:embed="rId8"/>
          <a:stretch>
            <a:fillRect/>
          </a:stretch>
        </p:blipFill>
        <p:spPr>
          <a:xfrm>
            <a:off x="6091238" y="7791926"/>
            <a:ext cx="431959" cy="431959"/>
          </a:xfrm>
          <a:prstGeom prst="rect">
            <a:avLst/>
          </a:prstGeom>
        </p:spPr>
      </p:pic>
      <p:sp>
        <p:nvSpPr>
          <p:cNvPr id="16" name="Text 8"/>
          <p:cNvSpPr/>
          <p:nvPr/>
        </p:nvSpPr>
        <p:spPr>
          <a:xfrm>
            <a:off x="6091238" y="8396645"/>
            <a:ext cx="1963817" cy="245388"/>
          </a:xfrm>
          <a:prstGeom prst="rect">
            <a:avLst/>
          </a:prstGeom>
          <a:noFill/>
          <a:ln/>
        </p:spPr>
        <p:txBody>
          <a:bodyPr wrap="none" rtlCol="0" anchor="t"/>
          <a:lstStyle/>
          <a:p>
            <a:pPr marL="0" indent="0" algn="l">
              <a:lnSpc>
                <a:spcPts val="1933"/>
              </a:lnSpc>
              <a:buNone/>
            </a:pPr>
            <a:r>
              <a:rPr lang="en-US" sz="1546" dirty="0">
                <a:solidFill>
                  <a:srgbClr val="E2E6E9"/>
                </a:solidFill>
                <a:latin typeface="adonis-web" pitchFamily="34" charset="0"/>
                <a:ea typeface="adonis-web" pitchFamily="34" charset="-122"/>
                <a:cs typeface="adonis-web" pitchFamily="34" charset="-120"/>
              </a:rPr>
              <a:t>Classical</a:t>
            </a:r>
            <a:endParaRPr lang="en-US" sz="1546" dirty="0"/>
          </a:p>
        </p:txBody>
      </p:sp>
      <p:sp>
        <p:nvSpPr>
          <p:cNvPr id="17" name="Text 9"/>
          <p:cNvSpPr/>
          <p:nvPr/>
        </p:nvSpPr>
        <p:spPr>
          <a:xfrm>
            <a:off x="6091238" y="8745617"/>
            <a:ext cx="7934325" cy="553164"/>
          </a:xfrm>
          <a:prstGeom prst="rect">
            <a:avLst/>
          </a:prstGeom>
          <a:noFill/>
          <a:ln/>
        </p:spPr>
        <p:txBody>
          <a:bodyPr wrap="square" rtlCol="0" anchor="t"/>
          <a:lstStyle/>
          <a:p>
            <a:pPr marL="0" indent="0" algn="l">
              <a:lnSpc>
                <a:spcPts val="2177"/>
              </a:lnSpc>
              <a:buNone/>
            </a:pPr>
            <a:r>
              <a:rPr lang="en-US" sz="1361" dirty="0">
                <a:solidFill>
                  <a:srgbClr val="E2E6E9"/>
                </a:solidFill>
                <a:latin typeface="adonis-web" pitchFamily="34" charset="0"/>
                <a:ea typeface="adonis-web" pitchFamily="34" charset="-122"/>
                <a:cs typeface="adonis-web" pitchFamily="34" charset="-120"/>
              </a:rPr>
              <a:t>Classical music continues to hold a significant place in Indian culture, with its rich traditions and complex compositions captivating listeners.</a:t>
            </a:r>
            <a:endParaRPr lang="en-US" sz="1361"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499277"/>
          </a:xfrm>
          <a:prstGeom prst="rect">
            <a:avLst/>
          </a:prstGeom>
          <a:solidFill>
            <a:srgbClr val="09151A">
              <a:alpha val="75000"/>
            </a:srgbClr>
          </a:solidFill>
          <a:ln/>
        </p:spPr>
        <p:txBody>
          <a:bodyPr/>
          <a:lstStyle/>
          <a:p>
            <a:endParaRPr lang="en-CA"/>
          </a:p>
        </p:txBody>
      </p:sp>
      <p:pic>
        <p:nvPicPr>
          <p:cNvPr id="4" name="Image 1" descr="preencoded.png"/>
          <p:cNvPicPr>
            <a:picLocks noChangeAspect="1"/>
          </p:cNvPicPr>
          <p:nvPr/>
        </p:nvPicPr>
        <p:blipFill>
          <a:blip r:embed="rId4"/>
          <a:stretch>
            <a:fillRect/>
          </a:stretch>
        </p:blipFill>
        <p:spPr>
          <a:xfrm>
            <a:off x="0" y="0"/>
            <a:ext cx="14630400" cy="2160270"/>
          </a:xfrm>
          <a:prstGeom prst="rect">
            <a:avLst/>
          </a:prstGeom>
        </p:spPr>
      </p:pic>
      <p:sp>
        <p:nvSpPr>
          <p:cNvPr id="5" name="Text 1"/>
          <p:cNvSpPr/>
          <p:nvPr/>
        </p:nvSpPr>
        <p:spPr>
          <a:xfrm>
            <a:off x="3024068" y="2635448"/>
            <a:ext cx="8582144" cy="981789"/>
          </a:xfrm>
          <a:prstGeom prst="rect">
            <a:avLst/>
          </a:prstGeom>
          <a:noFill/>
          <a:ln/>
        </p:spPr>
        <p:txBody>
          <a:bodyPr wrap="square" rtlCol="0" anchor="t"/>
          <a:lstStyle/>
          <a:p>
            <a:pPr marL="0" indent="0">
              <a:lnSpc>
                <a:spcPts val="3866"/>
              </a:lnSpc>
              <a:buNone/>
            </a:pPr>
            <a:r>
              <a:rPr lang="en-US" sz="3093" dirty="0">
                <a:solidFill>
                  <a:srgbClr val="F5F0F0"/>
                </a:solidFill>
                <a:latin typeface="adonis-web" pitchFamily="34" charset="0"/>
                <a:ea typeface="adonis-web" pitchFamily="34" charset="-122"/>
                <a:cs typeface="adonis-web" pitchFamily="34" charset="-120"/>
              </a:rPr>
              <a:t>Regional vs. National: Mapping India's Musical Tastes</a:t>
            </a:r>
            <a:endParaRPr lang="en-US" sz="3093" dirty="0"/>
          </a:p>
        </p:txBody>
      </p:sp>
      <p:pic>
        <p:nvPicPr>
          <p:cNvPr id="6" name="Image 2" descr="preencoded.png"/>
          <p:cNvPicPr>
            <a:picLocks noChangeAspect="1"/>
          </p:cNvPicPr>
          <p:nvPr/>
        </p:nvPicPr>
        <p:blipFill>
          <a:blip r:embed="rId5"/>
          <a:stretch>
            <a:fillRect/>
          </a:stretch>
        </p:blipFill>
        <p:spPr>
          <a:xfrm>
            <a:off x="3024068" y="3876437"/>
            <a:ext cx="864037" cy="1382554"/>
          </a:xfrm>
          <a:prstGeom prst="rect">
            <a:avLst/>
          </a:prstGeom>
        </p:spPr>
      </p:pic>
      <p:sp>
        <p:nvSpPr>
          <p:cNvPr id="7" name="Text 2"/>
          <p:cNvSpPr/>
          <p:nvPr/>
        </p:nvSpPr>
        <p:spPr>
          <a:xfrm>
            <a:off x="4147304" y="4049197"/>
            <a:ext cx="1963817" cy="245388"/>
          </a:xfrm>
          <a:prstGeom prst="rect">
            <a:avLst/>
          </a:prstGeom>
          <a:noFill/>
          <a:ln/>
        </p:spPr>
        <p:txBody>
          <a:bodyPr wrap="none" rtlCol="0" anchor="t"/>
          <a:lstStyle/>
          <a:p>
            <a:pPr marL="0" indent="0" algn="l">
              <a:lnSpc>
                <a:spcPts val="1933"/>
              </a:lnSpc>
              <a:buNone/>
            </a:pPr>
            <a:r>
              <a:rPr lang="en-US" sz="1546" dirty="0">
                <a:solidFill>
                  <a:srgbClr val="E2E6E9"/>
                </a:solidFill>
                <a:latin typeface="adonis-web" pitchFamily="34" charset="0"/>
                <a:ea typeface="adonis-web" pitchFamily="34" charset="-122"/>
                <a:cs typeface="adonis-web" pitchFamily="34" charset="-120"/>
              </a:rPr>
              <a:t>Regional Music</a:t>
            </a:r>
            <a:endParaRPr lang="en-US" sz="1546" dirty="0"/>
          </a:p>
        </p:txBody>
      </p:sp>
      <p:sp>
        <p:nvSpPr>
          <p:cNvPr id="8" name="Text 3"/>
          <p:cNvSpPr/>
          <p:nvPr/>
        </p:nvSpPr>
        <p:spPr>
          <a:xfrm>
            <a:off x="4147304" y="4398169"/>
            <a:ext cx="7458908" cy="553164"/>
          </a:xfrm>
          <a:prstGeom prst="rect">
            <a:avLst/>
          </a:prstGeom>
          <a:noFill/>
          <a:ln/>
        </p:spPr>
        <p:txBody>
          <a:bodyPr wrap="square" rtlCol="0" anchor="t"/>
          <a:lstStyle/>
          <a:p>
            <a:pPr marL="0" indent="0" algn="l">
              <a:lnSpc>
                <a:spcPts val="2177"/>
              </a:lnSpc>
              <a:buNone/>
            </a:pPr>
            <a:r>
              <a:rPr lang="en-US" sz="1361" dirty="0">
                <a:solidFill>
                  <a:srgbClr val="E2E6E9"/>
                </a:solidFill>
                <a:latin typeface="adonis-web" pitchFamily="34" charset="0"/>
                <a:ea typeface="adonis-web" pitchFamily="34" charset="-122"/>
                <a:cs typeface="adonis-web" pitchFamily="34" charset="-120"/>
              </a:rPr>
              <a:t>Regional music reflects the unique cultural identity and traditions of different states and regions within India.</a:t>
            </a:r>
            <a:endParaRPr lang="en-US" sz="1361" dirty="0"/>
          </a:p>
        </p:txBody>
      </p:sp>
      <p:pic>
        <p:nvPicPr>
          <p:cNvPr id="9" name="Image 3" descr="preencoded.png"/>
          <p:cNvPicPr>
            <a:picLocks noChangeAspect="1"/>
          </p:cNvPicPr>
          <p:nvPr/>
        </p:nvPicPr>
        <p:blipFill>
          <a:blip r:embed="rId6"/>
          <a:stretch>
            <a:fillRect/>
          </a:stretch>
        </p:blipFill>
        <p:spPr>
          <a:xfrm>
            <a:off x="3024068" y="5258991"/>
            <a:ext cx="864037" cy="1382554"/>
          </a:xfrm>
          <a:prstGeom prst="rect">
            <a:avLst/>
          </a:prstGeom>
        </p:spPr>
      </p:pic>
      <p:sp>
        <p:nvSpPr>
          <p:cNvPr id="10" name="Text 4"/>
          <p:cNvSpPr/>
          <p:nvPr/>
        </p:nvSpPr>
        <p:spPr>
          <a:xfrm>
            <a:off x="4147304" y="5431750"/>
            <a:ext cx="1963817" cy="245388"/>
          </a:xfrm>
          <a:prstGeom prst="rect">
            <a:avLst/>
          </a:prstGeom>
          <a:noFill/>
          <a:ln/>
        </p:spPr>
        <p:txBody>
          <a:bodyPr wrap="none" rtlCol="0" anchor="t"/>
          <a:lstStyle/>
          <a:p>
            <a:pPr marL="0" indent="0" algn="l">
              <a:lnSpc>
                <a:spcPts val="1933"/>
              </a:lnSpc>
              <a:buNone/>
            </a:pPr>
            <a:r>
              <a:rPr lang="en-US" sz="1546" dirty="0">
                <a:solidFill>
                  <a:srgbClr val="E2E6E9"/>
                </a:solidFill>
                <a:latin typeface="adonis-web" pitchFamily="34" charset="0"/>
                <a:ea typeface="adonis-web" pitchFamily="34" charset="-122"/>
                <a:cs typeface="adonis-web" pitchFamily="34" charset="-120"/>
              </a:rPr>
              <a:t>National Trends</a:t>
            </a:r>
            <a:endParaRPr lang="en-US" sz="1546" dirty="0"/>
          </a:p>
        </p:txBody>
      </p:sp>
      <p:sp>
        <p:nvSpPr>
          <p:cNvPr id="11" name="Text 5"/>
          <p:cNvSpPr/>
          <p:nvPr/>
        </p:nvSpPr>
        <p:spPr>
          <a:xfrm>
            <a:off x="4147304" y="5780723"/>
            <a:ext cx="7458908" cy="553164"/>
          </a:xfrm>
          <a:prstGeom prst="rect">
            <a:avLst/>
          </a:prstGeom>
          <a:noFill/>
          <a:ln/>
        </p:spPr>
        <p:txBody>
          <a:bodyPr wrap="square" rtlCol="0" anchor="t"/>
          <a:lstStyle/>
          <a:p>
            <a:pPr marL="0" indent="0" algn="l">
              <a:lnSpc>
                <a:spcPts val="2177"/>
              </a:lnSpc>
              <a:buNone/>
            </a:pPr>
            <a:r>
              <a:rPr lang="en-US" sz="1361" dirty="0">
                <a:solidFill>
                  <a:srgbClr val="E2E6E9"/>
                </a:solidFill>
                <a:latin typeface="adonis-web" pitchFamily="34" charset="0"/>
                <a:ea typeface="adonis-web" pitchFamily="34" charset="-122"/>
                <a:cs typeface="adonis-web" pitchFamily="34" charset="-120"/>
              </a:rPr>
              <a:t>National trends in music, often driven by Bollywood, pop, and other popular genres, are increasingly influencing regional tastes.</a:t>
            </a:r>
            <a:endParaRPr lang="en-US" sz="1361" dirty="0"/>
          </a:p>
        </p:txBody>
      </p:sp>
      <p:pic>
        <p:nvPicPr>
          <p:cNvPr id="12" name="Image 4" descr="preencoded.png"/>
          <p:cNvPicPr>
            <a:picLocks noChangeAspect="1"/>
          </p:cNvPicPr>
          <p:nvPr/>
        </p:nvPicPr>
        <p:blipFill>
          <a:blip r:embed="rId7"/>
          <a:stretch>
            <a:fillRect/>
          </a:stretch>
        </p:blipFill>
        <p:spPr>
          <a:xfrm>
            <a:off x="3024068" y="6641544"/>
            <a:ext cx="864037" cy="1382554"/>
          </a:xfrm>
          <a:prstGeom prst="rect">
            <a:avLst/>
          </a:prstGeom>
        </p:spPr>
      </p:pic>
      <p:sp>
        <p:nvSpPr>
          <p:cNvPr id="13" name="Text 6"/>
          <p:cNvSpPr/>
          <p:nvPr/>
        </p:nvSpPr>
        <p:spPr>
          <a:xfrm>
            <a:off x="4147304" y="6814304"/>
            <a:ext cx="1963817" cy="245388"/>
          </a:xfrm>
          <a:prstGeom prst="rect">
            <a:avLst/>
          </a:prstGeom>
          <a:noFill/>
          <a:ln/>
        </p:spPr>
        <p:txBody>
          <a:bodyPr wrap="none" rtlCol="0" anchor="t"/>
          <a:lstStyle/>
          <a:p>
            <a:pPr marL="0" indent="0" algn="l">
              <a:lnSpc>
                <a:spcPts val="1933"/>
              </a:lnSpc>
              <a:buNone/>
            </a:pPr>
            <a:r>
              <a:rPr lang="en-US" sz="1546" dirty="0">
                <a:solidFill>
                  <a:srgbClr val="E2E6E9"/>
                </a:solidFill>
                <a:latin typeface="adonis-web" pitchFamily="34" charset="0"/>
                <a:ea typeface="adonis-web" pitchFamily="34" charset="-122"/>
                <a:cs typeface="adonis-web" pitchFamily="34" charset="-120"/>
              </a:rPr>
              <a:t>Fusion &amp; Collaboration</a:t>
            </a:r>
            <a:endParaRPr lang="en-US" sz="1546" dirty="0"/>
          </a:p>
        </p:txBody>
      </p:sp>
      <p:sp>
        <p:nvSpPr>
          <p:cNvPr id="14" name="Text 7"/>
          <p:cNvSpPr/>
          <p:nvPr/>
        </p:nvSpPr>
        <p:spPr>
          <a:xfrm>
            <a:off x="4147304" y="7163276"/>
            <a:ext cx="7458908" cy="553164"/>
          </a:xfrm>
          <a:prstGeom prst="rect">
            <a:avLst/>
          </a:prstGeom>
          <a:noFill/>
          <a:ln/>
        </p:spPr>
        <p:txBody>
          <a:bodyPr wrap="square" rtlCol="0" anchor="t"/>
          <a:lstStyle/>
          <a:p>
            <a:pPr marL="0" indent="0" algn="l">
              <a:lnSpc>
                <a:spcPts val="2177"/>
              </a:lnSpc>
              <a:buNone/>
            </a:pPr>
            <a:r>
              <a:rPr lang="en-US" sz="1361" dirty="0">
                <a:solidFill>
                  <a:srgbClr val="E2E6E9"/>
                </a:solidFill>
                <a:latin typeface="adonis-web" pitchFamily="34" charset="0"/>
                <a:ea typeface="adonis-web" pitchFamily="34" charset="-122"/>
                <a:cs typeface="adonis-web" pitchFamily="34" charset="-120"/>
              </a:rPr>
              <a:t>Fusion music, combining elements of regional and national styles, is gaining popularity, bridging the gap between different musical traditions.</a:t>
            </a:r>
            <a:endParaRPr lang="en-US" sz="1361"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txBody>
          <a:bodyPr/>
          <a:lstStyle/>
          <a:p>
            <a:endParaRPr lang="en-CA"/>
          </a:p>
        </p:txBody>
      </p:sp>
      <p:sp>
        <p:nvSpPr>
          <p:cNvPr id="4" name="Text 1"/>
          <p:cNvSpPr/>
          <p:nvPr/>
        </p:nvSpPr>
        <p:spPr>
          <a:xfrm>
            <a:off x="1661517" y="627459"/>
            <a:ext cx="11307366" cy="1293495"/>
          </a:xfrm>
          <a:prstGeom prst="rect">
            <a:avLst/>
          </a:prstGeom>
          <a:noFill/>
          <a:ln/>
        </p:spPr>
        <p:txBody>
          <a:bodyPr wrap="square" rtlCol="0" anchor="t"/>
          <a:lstStyle/>
          <a:p>
            <a:pPr marL="0" indent="0">
              <a:lnSpc>
                <a:spcPts val="5094"/>
              </a:lnSpc>
              <a:buNone/>
            </a:pPr>
            <a:r>
              <a:rPr lang="en-US" sz="4075" dirty="0">
                <a:solidFill>
                  <a:srgbClr val="F5F0F0"/>
                </a:solidFill>
                <a:latin typeface="adonis-web" pitchFamily="34" charset="0"/>
                <a:ea typeface="adonis-web" pitchFamily="34" charset="-122"/>
                <a:cs typeface="adonis-web" pitchFamily="34" charset="-120"/>
              </a:rPr>
              <a:t>The Power of Collaboration: Impact on Song Popularity</a:t>
            </a:r>
            <a:endParaRPr lang="en-US" sz="4075" dirty="0"/>
          </a:p>
        </p:txBody>
      </p:sp>
      <p:sp>
        <p:nvSpPr>
          <p:cNvPr id="6" name="Text 2"/>
          <p:cNvSpPr/>
          <p:nvPr/>
        </p:nvSpPr>
        <p:spPr>
          <a:xfrm>
            <a:off x="1661517" y="6049447"/>
            <a:ext cx="2587466" cy="323374"/>
          </a:xfrm>
          <a:prstGeom prst="rect">
            <a:avLst/>
          </a:prstGeom>
          <a:noFill/>
          <a:ln/>
        </p:spPr>
        <p:txBody>
          <a:bodyPr wrap="none" rtlCol="0" anchor="t"/>
          <a:lstStyle/>
          <a:p>
            <a:pPr marL="0" indent="0" algn="l">
              <a:lnSpc>
                <a:spcPts val="2547"/>
              </a:lnSpc>
              <a:buNone/>
            </a:pPr>
            <a:r>
              <a:rPr lang="en-US" sz="2037" dirty="0">
                <a:solidFill>
                  <a:srgbClr val="E2E6E9"/>
                </a:solidFill>
                <a:latin typeface="adonis-web" pitchFamily="34" charset="0"/>
                <a:ea typeface="adonis-web" pitchFamily="34" charset="-122"/>
                <a:cs typeface="adonis-web" pitchFamily="34" charset="-120"/>
              </a:rPr>
              <a:t>Collaborative Success</a:t>
            </a:r>
            <a:endParaRPr lang="en-US" sz="2037" dirty="0"/>
          </a:p>
        </p:txBody>
      </p:sp>
      <p:sp>
        <p:nvSpPr>
          <p:cNvPr id="7" name="Text 3"/>
          <p:cNvSpPr/>
          <p:nvPr/>
        </p:nvSpPr>
        <p:spPr>
          <a:xfrm>
            <a:off x="1661517" y="6509385"/>
            <a:ext cx="5482947" cy="1092637"/>
          </a:xfrm>
          <a:prstGeom prst="rect">
            <a:avLst/>
          </a:prstGeom>
          <a:noFill/>
          <a:ln/>
        </p:spPr>
        <p:txBody>
          <a:bodyPr wrap="square" rtlCol="0" anchor="t"/>
          <a:lstStyle/>
          <a:p>
            <a:pPr marL="0" indent="0" algn="l">
              <a:lnSpc>
                <a:spcPts val="2869"/>
              </a:lnSpc>
              <a:buNone/>
            </a:pPr>
            <a:r>
              <a:rPr lang="en-US" sz="1793" dirty="0">
                <a:solidFill>
                  <a:srgbClr val="E2E6E9"/>
                </a:solidFill>
                <a:latin typeface="adonis-web" pitchFamily="34" charset="0"/>
                <a:ea typeface="adonis-web" pitchFamily="34" charset="-122"/>
                <a:cs typeface="adonis-web" pitchFamily="34" charset="-120"/>
              </a:rPr>
              <a:t>Collaborations often result in fresh and innovative sounds, attracting new listeners and boosting the popularity of both artists involved.</a:t>
            </a:r>
            <a:endParaRPr lang="en-US" sz="1793" dirty="0"/>
          </a:p>
        </p:txBody>
      </p:sp>
      <p:pic>
        <p:nvPicPr>
          <p:cNvPr id="8" name="Image 2" descr="preencoded.png"/>
          <p:cNvPicPr>
            <a:picLocks noChangeAspect="1"/>
          </p:cNvPicPr>
          <p:nvPr/>
        </p:nvPicPr>
        <p:blipFill>
          <a:blip r:embed="rId4"/>
          <a:stretch>
            <a:fillRect/>
          </a:stretch>
        </p:blipFill>
        <p:spPr>
          <a:xfrm>
            <a:off x="7485936" y="2376249"/>
            <a:ext cx="5482947" cy="3388638"/>
          </a:xfrm>
          <a:prstGeom prst="rect">
            <a:avLst/>
          </a:prstGeom>
        </p:spPr>
      </p:pic>
      <p:sp>
        <p:nvSpPr>
          <p:cNvPr id="9" name="Text 4"/>
          <p:cNvSpPr/>
          <p:nvPr/>
        </p:nvSpPr>
        <p:spPr>
          <a:xfrm>
            <a:off x="7485936" y="6049447"/>
            <a:ext cx="2587466" cy="323374"/>
          </a:xfrm>
          <a:prstGeom prst="rect">
            <a:avLst/>
          </a:prstGeom>
          <a:noFill/>
          <a:ln/>
        </p:spPr>
        <p:txBody>
          <a:bodyPr wrap="none" rtlCol="0" anchor="t"/>
          <a:lstStyle/>
          <a:p>
            <a:pPr marL="0" indent="0" algn="l">
              <a:lnSpc>
                <a:spcPts val="2547"/>
              </a:lnSpc>
              <a:buNone/>
            </a:pPr>
            <a:r>
              <a:rPr lang="en-US" sz="2037" dirty="0">
                <a:solidFill>
                  <a:srgbClr val="E2E6E9"/>
                </a:solidFill>
                <a:latin typeface="adonis-web" pitchFamily="34" charset="0"/>
                <a:ea typeface="adonis-web" pitchFamily="34" charset="-122"/>
                <a:cs typeface="adonis-web" pitchFamily="34" charset="-120"/>
              </a:rPr>
              <a:t>Increased Engagement</a:t>
            </a:r>
            <a:endParaRPr lang="en-US" sz="2037" dirty="0"/>
          </a:p>
        </p:txBody>
      </p:sp>
      <p:sp>
        <p:nvSpPr>
          <p:cNvPr id="10" name="Text 5"/>
          <p:cNvSpPr/>
          <p:nvPr/>
        </p:nvSpPr>
        <p:spPr>
          <a:xfrm>
            <a:off x="7485936" y="6509385"/>
            <a:ext cx="5482947" cy="1092637"/>
          </a:xfrm>
          <a:prstGeom prst="rect">
            <a:avLst/>
          </a:prstGeom>
          <a:noFill/>
          <a:ln/>
        </p:spPr>
        <p:txBody>
          <a:bodyPr wrap="square" rtlCol="0" anchor="t"/>
          <a:lstStyle/>
          <a:p>
            <a:pPr marL="0" indent="0" algn="l">
              <a:lnSpc>
                <a:spcPts val="2869"/>
              </a:lnSpc>
              <a:buNone/>
            </a:pPr>
            <a:r>
              <a:rPr lang="en-US" sz="1793" dirty="0">
                <a:solidFill>
                  <a:srgbClr val="E2E6E9"/>
                </a:solidFill>
                <a:latin typeface="adonis-web" pitchFamily="34" charset="0"/>
                <a:ea typeface="adonis-web" pitchFamily="34" charset="-122"/>
                <a:cs typeface="adonis-web" pitchFamily="34" charset="-120"/>
              </a:rPr>
              <a:t>Collaborations can significantly enhance a song's reach and engagement, as fans of both artists are drawn to the unique combination of talents.</a:t>
            </a:r>
            <a:endParaRPr lang="en-US" sz="1793"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62</TotalTime>
  <Words>848</Words>
  <Application>Microsoft Office PowerPoint</Application>
  <PresentationFormat>Custom</PresentationFormat>
  <Paragraphs>102</Paragraphs>
  <Slides>11</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11</vt:i4>
      </vt:variant>
    </vt:vector>
  </HeadingPairs>
  <TitlesOfParts>
    <vt:vector size="14" baseType="lpstr">
      <vt:lpstr>adonis-web</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Rayyan Ahmed</cp:lastModifiedBy>
  <cp:revision>4</cp:revision>
  <dcterms:created xsi:type="dcterms:W3CDTF">2024-06-30T20:47:04Z</dcterms:created>
  <dcterms:modified xsi:type="dcterms:W3CDTF">2024-06-30T22:01:27Z</dcterms:modified>
</cp:coreProperties>
</file>